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24" r:id="rId1"/>
  </p:sldMasterIdLst>
  <p:notesMasterIdLst>
    <p:notesMasterId r:id="rId24"/>
  </p:notesMasterIdLst>
  <p:sldIdLst>
    <p:sldId id="256" r:id="rId2"/>
    <p:sldId id="272" r:id="rId3"/>
    <p:sldId id="273" r:id="rId4"/>
    <p:sldId id="274" r:id="rId5"/>
    <p:sldId id="261" r:id="rId6"/>
    <p:sldId id="268" r:id="rId7"/>
    <p:sldId id="265" r:id="rId8"/>
    <p:sldId id="269" r:id="rId9"/>
    <p:sldId id="271" r:id="rId10"/>
    <p:sldId id="270" r:id="rId11"/>
    <p:sldId id="275" r:id="rId12"/>
    <p:sldId id="279" r:id="rId13"/>
    <p:sldId id="282" r:id="rId14"/>
    <p:sldId id="287" r:id="rId15"/>
    <p:sldId id="283" r:id="rId16"/>
    <p:sldId id="286" r:id="rId17"/>
    <p:sldId id="289" r:id="rId18"/>
    <p:sldId id="290" r:id="rId19"/>
    <p:sldId id="285" r:id="rId20"/>
    <p:sldId id="288" r:id="rId21"/>
    <p:sldId id="292" r:id="rId22"/>
    <p:sldId id="280" r:id="rId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803788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41058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802510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83646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31583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9209055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0069978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99790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283081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7923951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11/3/2022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1595013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586B75A-687E-405C-8A0B-8D00578BA2C3}" type="datetimeFigureOut">
              <a:rPr lang="en-US" smtClean="0"/>
              <a:pPr/>
              <a:t>11/3/2022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24638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5586B75A-687E-405C-8A0B-8D00578BA2C3}" type="datetimeFigureOut">
              <a:rPr lang="en-US" smtClean="0"/>
              <a:pPr/>
              <a:t>11/3/2022</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7352557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0002321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3989" cy="49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5586B75A-687E-405C-8A0B-8D00578BA2C3}" type="datetimeFigureOut">
              <a:rPr lang="en-US" smtClean="0"/>
              <a:pPr/>
              <a:t>11/3/2022</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20194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149696"/>
            <a:ext cx="8520600" cy="1273120"/>
          </a:xfrm>
          <a:prstGeom prst="rect">
            <a:avLst/>
          </a:prstGeom>
        </p:spPr>
        <p:txBody>
          <a:bodyPr spcFirstLastPara="1" wrap="square" lIns="91425" tIns="91425" rIns="91425" bIns="91425" anchor="t" anchorCtr="0">
            <a:normAutofit fontScale="25000" lnSpcReduction="20000"/>
          </a:bodyPr>
          <a:lstStyle/>
          <a:p>
            <a:pPr marL="0" indent="0" algn="ctr">
              <a:buNone/>
            </a:pPr>
            <a:r>
              <a:rPr lang="en-IN" sz="4400" b="1" dirty="0">
                <a:solidFill>
                  <a:schemeClr val="tx1"/>
                </a:solidFill>
                <a:latin typeface="Candara" panose="020E0502030303020204" pitchFamily="34" charset="0"/>
              </a:rPr>
              <a:t>Student name: Saurabh Yadav </a:t>
            </a:r>
          </a:p>
          <a:p>
            <a:pPr marL="0" indent="0" algn="ctr">
              <a:buNone/>
            </a:pPr>
            <a:r>
              <a:rPr lang="en-IN" sz="4400" b="1" dirty="0">
                <a:solidFill>
                  <a:schemeClr val="tx1"/>
                </a:solidFill>
                <a:latin typeface="Candara" panose="020E0502030303020204" pitchFamily="34" charset="0"/>
              </a:rPr>
              <a:t>Student name: Sahil Sajwan </a:t>
            </a:r>
          </a:p>
          <a:p>
            <a:pPr marL="0" indent="0" algn="ctr">
              <a:buNone/>
            </a:pPr>
            <a:r>
              <a:rPr lang="en-IN" sz="4400" b="1" dirty="0">
                <a:solidFill>
                  <a:schemeClr val="tx1"/>
                </a:solidFill>
                <a:latin typeface="Candara" panose="020E0502030303020204" pitchFamily="34" charset="0"/>
              </a:rPr>
              <a:t>Student name: Ashneel Raje </a:t>
            </a:r>
          </a:p>
          <a:p>
            <a:pPr marL="0" indent="0" algn="ctr">
              <a:buNone/>
            </a:pPr>
            <a:r>
              <a:rPr lang="en-IN" sz="4400" b="1" dirty="0">
                <a:solidFill>
                  <a:schemeClr val="tx1"/>
                </a:solidFill>
                <a:latin typeface="Candara" panose="020E0502030303020204" pitchFamily="34" charset="0"/>
              </a:rPr>
              <a:t>Student name: Samradnyee Shinde </a:t>
            </a:r>
          </a:p>
          <a:p>
            <a:pPr marL="0" indent="0" algn="ctr">
              <a:buNone/>
            </a:pPr>
            <a:r>
              <a:rPr lang="en-IN" sz="4400" b="1" dirty="0">
                <a:solidFill>
                  <a:schemeClr val="tx1"/>
                </a:solidFill>
                <a:latin typeface="Candara" panose="020E0502030303020204" pitchFamily="34" charset="0"/>
              </a:rPr>
              <a:t>Under the Guidance of </a:t>
            </a:r>
            <a:r>
              <a:rPr lang="en-IN" sz="4400" b="1" dirty="0" err="1">
                <a:solidFill>
                  <a:schemeClr val="tx1"/>
                </a:solidFill>
                <a:latin typeface="Candara" panose="020E0502030303020204" pitchFamily="34" charset="0"/>
              </a:rPr>
              <a:t>Dr.</a:t>
            </a:r>
            <a:r>
              <a:rPr lang="en-IN" sz="4400" b="1" dirty="0">
                <a:solidFill>
                  <a:schemeClr val="tx1"/>
                </a:solidFill>
                <a:latin typeface="Candara" panose="020E0502030303020204" pitchFamily="34" charset="0"/>
              </a:rPr>
              <a:t> P.P.ADIVAREKAR</a:t>
            </a:r>
          </a:p>
          <a:p>
            <a:pPr marL="0" lvl="0" indent="0" algn="ctr" rtl="0">
              <a:spcBef>
                <a:spcPts val="0"/>
              </a:spcBef>
              <a:spcAft>
                <a:spcPts val="0"/>
              </a:spcAft>
              <a:buNone/>
            </a:pPr>
            <a:endParaRPr sz="1400" dirty="0"/>
          </a:p>
        </p:txBody>
      </p:sp>
      <p:sp>
        <p:nvSpPr>
          <p:cNvPr id="55" name="Google Shape;55;p13"/>
          <p:cNvSpPr txBox="1"/>
          <p:nvPr/>
        </p:nvSpPr>
        <p:spPr>
          <a:xfrm>
            <a:off x="1030590" y="1891458"/>
            <a:ext cx="7338000" cy="492412"/>
          </a:xfrm>
          <a:prstGeom prst="rect">
            <a:avLst/>
          </a:prstGeom>
          <a:noFill/>
          <a:ln>
            <a:noFill/>
          </a:ln>
        </p:spPr>
        <p:txBody>
          <a:bodyPr spcFirstLastPara="1" wrap="square" lIns="91425" tIns="91425" rIns="91425" bIns="91425" anchor="t" anchorCtr="0">
            <a:spAutoFit/>
          </a:bodyPr>
          <a:lstStyle/>
          <a:p>
            <a:pPr algn="ctr"/>
            <a:r>
              <a:rPr lang="en" sz="2000" dirty="0"/>
              <a:t>Title: </a:t>
            </a:r>
            <a:r>
              <a:rPr lang="en" sz="2000" b="1" dirty="0"/>
              <a:t>AceIt- An Interview Preparation Platform</a:t>
            </a:r>
          </a:p>
        </p:txBody>
      </p:sp>
      <p:sp>
        <p:nvSpPr>
          <p:cNvPr id="56" name="Google Shape;56;p13"/>
          <p:cNvSpPr txBox="1"/>
          <p:nvPr/>
        </p:nvSpPr>
        <p:spPr>
          <a:xfrm>
            <a:off x="903000" y="1457464"/>
            <a:ext cx="7338000" cy="8125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Clr>
                <a:schemeClr val="dk1"/>
              </a:buClr>
              <a:buSzPts val="1100"/>
              <a:buFont typeface="Arial"/>
              <a:buNone/>
            </a:pPr>
            <a:r>
              <a:rPr lang="en" sz="2280" dirty="0">
                <a:solidFill>
                  <a:schemeClr val="dk1"/>
                </a:solidFill>
                <a:latin typeface="Californian FB" panose="0207040306080B030204" pitchFamily="18" charset="0"/>
              </a:rPr>
              <a:t>DEPARTMENT OF COMPUTER ENGINEERING</a:t>
            </a:r>
            <a:endParaRPr sz="2280" dirty="0">
              <a:solidFill>
                <a:schemeClr val="dk1"/>
              </a:solidFill>
              <a:latin typeface="Californian FB" panose="0207040306080B030204" pitchFamily="18" charset="0"/>
            </a:endParaRPr>
          </a:p>
          <a:p>
            <a:pPr marL="0" lvl="0" indent="0" algn="l" rtl="0">
              <a:spcBef>
                <a:spcPts val="0"/>
              </a:spcBef>
              <a:spcAft>
                <a:spcPts val="0"/>
              </a:spcAft>
              <a:buNone/>
            </a:pPr>
            <a:r>
              <a:rPr lang="en-US" dirty="0"/>
              <a:t>                               </a:t>
            </a:r>
            <a:endParaRPr dirty="0"/>
          </a:p>
        </p:txBody>
      </p:sp>
      <p:pic>
        <p:nvPicPr>
          <p:cNvPr id="57" name="Google Shape;57;p13"/>
          <p:cNvPicPr preferRelativeResize="0"/>
          <p:nvPr/>
        </p:nvPicPr>
        <p:blipFill>
          <a:blip r:embed="rId3">
            <a:alphaModFix/>
          </a:blip>
          <a:stretch>
            <a:fillRect/>
          </a:stretch>
        </p:blipFill>
        <p:spPr>
          <a:xfrm>
            <a:off x="311700" y="159489"/>
            <a:ext cx="8520600" cy="1297975"/>
          </a:xfrm>
          <a:prstGeom prst="rect">
            <a:avLst/>
          </a:prstGeom>
          <a:noFill/>
          <a:ln>
            <a:noFill/>
          </a:ln>
        </p:spPr>
      </p:pic>
      <p:pic>
        <p:nvPicPr>
          <p:cNvPr id="5" name="Picture 4">
            <a:extLst>
              <a:ext uri="{FF2B5EF4-FFF2-40B4-BE49-F238E27FC236}">
                <a16:creationId xmlns:a16="http://schemas.microsoft.com/office/drawing/2014/main" id="{07C09C9B-BB5F-A5C7-A78E-E23085ACA456}"/>
              </a:ext>
            </a:extLst>
          </p:cNvPr>
          <p:cNvPicPr>
            <a:picLocks noChangeAspect="1"/>
          </p:cNvPicPr>
          <p:nvPr/>
        </p:nvPicPr>
        <p:blipFill>
          <a:blip r:embed="rId4"/>
          <a:stretch>
            <a:fillRect/>
          </a:stretch>
        </p:blipFill>
        <p:spPr>
          <a:xfrm>
            <a:off x="3361423" y="2414402"/>
            <a:ext cx="2421153" cy="74360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71C23-EFE4-814D-E124-10B74774E47E}"/>
              </a:ext>
            </a:extLst>
          </p:cNvPr>
          <p:cNvSpPr>
            <a:spLocks noGrp="1"/>
          </p:cNvSpPr>
          <p:nvPr>
            <p:ph type="title"/>
          </p:nvPr>
        </p:nvSpPr>
        <p:spPr>
          <a:xfrm>
            <a:off x="342900" y="445768"/>
            <a:ext cx="2400300" cy="1697357"/>
          </a:xfrm>
        </p:spPr>
        <p:txBody>
          <a:bodyPr>
            <a:normAutofit/>
          </a:bodyPr>
          <a:lstStyle/>
          <a:p>
            <a:r>
              <a:rPr lang="en-IN" b="1" dirty="0">
                <a:latin typeface="Bookman Old Style" panose="02050604050505020204" pitchFamily="18" charset="0"/>
              </a:rPr>
              <a:t>4.4.</a:t>
            </a:r>
            <a:br>
              <a:rPr lang="en-IN" b="1" dirty="0">
                <a:latin typeface="Bookman Old Style" panose="02050604050505020204" pitchFamily="18" charset="0"/>
              </a:rPr>
            </a:br>
            <a:r>
              <a:rPr lang="en-IN" b="1" dirty="0">
                <a:latin typeface="Bookman Old Style" panose="02050604050505020204" pitchFamily="18" charset="0"/>
              </a:rPr>
              <a:t>Activity         Diagram</a:t>
            </a:r>
          </a:p>
        </p:txBody>
      </p:sp>
      <p:pic>
        <p:nvPicPr>
          <p:cNvPr id="8" name="Content Placeholder 7">
            <a:extLst>
              <a:ext uri="{FF2B5EF4-FFF2-40B4-BE49-F238E27FC236}">
                <a16:creationId xmlns:a16="http://schemas.microsoft.com/office/drawing/2014/main" id="{544F6ADF-A376-5415-CBA1-769FAA950E33}"/>
              </a:ext>
            </a:extLst>
          </p:cNvPr>
          <p:cNvPicPr>
            <a:picLocks noGrp="1" noChangeAspect="1"/>
          </p:cNvPicPr>
          <p:nvPr>
            <p:ph idx="1"/>
          </p:nvPr>
        </p:nvPicPr>
        <p:blipFill>
          <a:blip r:embed="rId2"/>
          <a:stretch>
            <a:fillRect/>
          </a:stretch>
        </p:blipFill>
        <p:spPr>
          <a:xfrm>
            <a:off x="3600450" y="715807"/>
            <a:ext cx="4868863" cy="3610285"/>
          </a:xfrm>
        </p:spPr>
      </p:pic>
      <p:sp>
        <p:nvSpPr>
          <p:cNvPr id="4" name="Text Placeholder 3">
            <a:extLst>
              <a:ext uri="{FF2B5EF4-FFF2-40B4-BE49-F238E27FC236}">
                <a16:creationId xmlns:a16="http://schemas.microsoft.com/office/drawing/2014/main" id="{4F2A83C2-1361-ED6C-8AB1-937504127D5D}"/>
              </a:ext>
            </a:extLst>
          </p:cNvPr>
          <p:cNvSpPr>
            <a:spLocks noGrp="1"/>
          </p:cNvSpPr>
          <p:nvPr>
            <p:ph type="body" sz="half" idx="2"/>
          </p:nvPr>
        </p:nvSpPr>
        <p:spPr>
          <a:xfrm>
            <a:off x="342900" y="2658140"/>
            <a:ext cx="2400300" cy="2070763"/>
          </a:xfrm>
        </p:spPr>
        <p:txBody>
          <a:bodyPr>
            <a:normAutofit/>
          </a:bodyPr>
          <a:lstStyle/>
          <a:p>
            <a:pPr algn="just"/>
            <a:r>
              <a:rPr lang="en-US" sz="1400" i="0" dirty="0">
                <a:solidFill>
                  <a:schemeClr val="bg1"/>
                </a:solidFill>
                <a:effectLst/>
              </a:rPr>
              <a:t>An activity diagram visually presents a series of actions or flow of control in a system similar to a flowchart or a data flow diagram. Activity diagrams are often used in business process modeling. They can also describe the steps in a use case diagram.</a:t>
            </a:r>
            <a:endParaRPr lang="en-IN" sz="1400" dirty="0">
              <a:solidFill>
                <a:schemeClr val="bg1"/>
              </a:solidFill>
            </a:endParaRPr>
          </a:p>
        </p:txBody>
      </p:sp>
    </p:spTree>
    <p:extLst>
      <p:ext uri="{BB962C8B-B14F-4D97-AF65-F5344CB8AC3E}">
        <p14:creationId xmlns:p14="http://schemas.microsoft.com/office/powerpoint/2010/main" val="3840078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05E64-3FDA-E288-B50A-0F779CBDF00A}"/>
              </a:ext>
            </a:extLst>
          </p:cNvPr>
          <p:cNvSpPr>
            <a:spLocks noGrp="1"/>
          </p:cNvSpPr>
          <p:nvPr>
            <p:ph type="title"/>
          </p:nvPr>
        </p:nvSpPr>
        <p:spPr>
          <a:xfrm>
            <a:off x="342900" y="445768"/>
            <a:ext cx="2400300" cy="2125982"/>
          </a:xfrm>
        </p:spPr>
        <p:txBody>
          <a:bodyPr>
            <a:normAutofit/>
          </a:bodyPr>
          <a:lstStyle/>
          <a:p>
            <a:r>
              <a:rPr lang="en-IN" sz="2800" b="1" dirty="0">
                <a:latin typeface="Bookman Old Style" panose="02050604050505020204" pitchFamily="18" charset="0"/>
              </a:rPr>
              <a:t>5. List Of Modules</a:t>
            </a:r>
          </a:p>
        </p:txBody>
      </p:sp>
      <p:sp>
        <p:nvSpPr>
          <p:cNvPr id="3" name="Content Placeholder 2">
            <a:extLst>
              <a:ext uri="{FF2B5EF4-FFF2-40B4-BE49-F238E27FC236}">
                <a16:creationId xmlns:a16="http://schemas.microsoft.com/office/drawing/2014/main" id="{FCD778D4-1280-7633-66DC-89C0F1AC7E52}"/>
              </a:ext>
            </a:extLst>
          </p:cNvPr>
          <p:cNvSpPr>
            <a:spLocks noGrp="1"/>
          </p:cNvSpPr>
          <p:nvPr>
            <p:ph idx="1"/>
          </p:nvPr>
        </p:nvSpPr>
        <p:spPr>
          <a:xfrm>
            <a:off x="3600450" y="548639"/>
            <a:ext cx="4869180" cy="4180263"/>
          </a:xfrm>
        </p:spPr>
        <p:txBody>
          <a:bodyPr>
            <a:normAutofit/>
          </a:bodyPr>
          <a:lstStyle/>
          <a:p>
            <a:r>
              <a:rPr lang="en-IN" sz="1600" b="1" dirty="0">
                <a:latin typeface="Candara" panose="020E0502030303020204" pitchFamily="34" charset="0"/>
              </a:rPr>
              <a:t> The modules included are:</a:t>
            </a:r>
          </a:p>
          <a:p>
            <a:pPr marL="342900" indent="-342900">
              <a:buFont typeface="+mj-lt"/>
              <a:buAutoNum type="arabicPeriod"/>
            </a:pPr>
            <a:r>
              <a:rPr lang="en-IN" sz="1600" b="1" dirty="0">
                <a:latin typeface="Candara" panose="020E0502030303020204" pitchFamily="34" charset="0"/>
              </a:rPr>
              <a:t>Home page</a:t>
            </a:r>
          </a:p>
          <a:p>
            <a:pPr marL="342900" indent="-342900">
              <a:buFont typeface="+mj-lt"/>
              <a:buAutoNum type="arabicPeriod"/>
            </a:pPr>
            <a:r>
              <a:rPr lang="en-IN" sz="1600" b="1" dirty="0">
                <a:latin typeface="Candara" panose="020E0502030303020204" pitchFamily="34" charset="0"/>
              </a:rPr>
              <a:t>Login page</a:t>
            </a:r>
          </a:p>
          <a:p>
            <a:pPr marL="342900" indent="-342900">
              <a:buFont typeface="+mj-lt"/>
              <a:buAutoNum type="arabicPeriod"/>
            </a:pPr>
            <a:r>
              <a:rPr lang="en-IN" sz="1600" b="1" dirty="0">
                <a:latin typeface="Candara" panose="020E0502030303020204" pitchFamily="34" charset="0"/>
              </a:rPr>
              <a:t>Resources</a:t>
            </a:r>
          </a:p>
          <a:p>
            <a:pPr marL="0" indent="0">
              <a:buNone/>
            </a:pPr>
            <a:r>
              <a:rPr lang="en-IN" sz="1600" b="1" dirty="0">
                <a:latin typeface="Candara" panose="020E0502030303020204" pitchFamily="34" charset="0"/>
              </a:rPr>
              <a:t>	3.1 Notes</a:t>
            </a:r>
          </a:p>
          <a:p>
            <a:pPr marL="0" indent="0">
              <a:buNone/>
            </a:pPr>
            <a:r>
              <a:rPr lang="en-IN" sz="1600" b="1" dirty="0">
                <a:latin typeface="Candara" panose="020E0502030303020204" pitchFamily="34" charset="0"/>
              </a:rPr>
              <a:t>	3.2 Videos</a:t>
            </a:r>
          </a:p>
          <a:p>
            <a:pPr marL="0" indent="0">
              <a:buNone/>
            </a:pPr>
            <a:r>
              <a:rPr lang="en-IN" sz="1600" b="1" dirty="0">
                <a:latin typeface="Candara" panose="020E0502030303020204" pitchFamily="34" charset="0"/>
              </a:rPr>
              <a:t>	3.3 Blogs</a:t>
            </a:r>
          </a:p>
          <a:p>
            <a:pPr marL="0" indent="0">
              <a:buNone/>
            </a:pPr>
            <a:r>
              <a:rPr lang="en-IN" sz="1600" b="1" dirty="0">
                <a:latin typeface="Candara" panose="020E0502030303020204" pitchFamily="34" charset="0"/>
              </a:rPr>
              <a:t>	3.4 Interview Guide</a:t>
            </a:r>
          </a:p>
          <a:p>
            <a:pPr marL="342900" indent="-342900">
              <a:buAutoNum type="arabicPeriod" startAt="4"/>
            </a:pPr>
            <a:r>
              <a:rPr lang="en-IN" sz="1600" b="1" dirty="0">
                <a:latin typeface="Candara" panose="020E0502030303020204" pitchFamily="34" charset="0"/>
              </a:rPr>
              <a:t>Quizzes</a:t>
            </a:r>
          </a:p>
          <a:p>
            <a:pPr marL="342900" indent="-342900">
              <a:buAutoNum type="arabicPeriod" startAt="4"/>
            </a:pPr>
            <a:r>
              <a:rPr lang="en-IN" sz="1600" b="1" dirty="0">
                <a:latin typeface="Candara" panose="020E0502030303020204" pitchFamily="34" charset="0"/>
              </a:rPr>
              <a:t>Contact us</a:t>
            </a:r>
          </a:p>
          <a:p>
            <a:pPr marL="0" indent="0">
              <a:buNone/>
            </a:pPr>
            <a:r>
              <a:rPr lang="en-IN" sz="1600" b="1" dirty="0">
                <a:solidFill>
                  <a:schemeClr val="accent1"/>
                </a:solidFill>
                <a:latin typeface="Candara" panose="020E0502030303020204" pitchFamily="34" charset="0"/>
              </a:rPr>
              <a:t>6.    </a:t>
            </a:r>
            <a:r>
              <a:rPr lang="en-IN" sz="1600" b="1" dirty="0">
                <a:latin typeface="Candara" panose="020E0502030303020204" pitchFamily="34" charset="0"/>
              </a:rPr>
              <a:t>About us</a:t>
            </a:r>
          </a:p>
        </p:txBody>
      </p:sp>
    </p:spTree>
    <p:extLst>
      <p:ext uri="{BB962C8B-B14F-4D97-AF65-F5344CB8AC3E}">
        <p14:creationId xmlns:p14="http://schemas.microsoft.com/office/powerpoint/2010/main" val="2577346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05E64-3FDA-E288-B50A-0F779CBDF00A}"/>
              </a:ext>
            </a:extLst>
          </p:cNvPr>
          <p:cNvSpPr>
            <a:spLocks noGrp="1"/>
          </p:cNvSpPr>
          <p:nvPr>
            <p:ph type="title"/>
          </p:nvPr>
        </p:nvSpPr>
        <p:spPr>
          <a:xfrm>
            <a:off x="342900" y="445768"/>
            <a:ext cx="2400300" cy="2125981"/>
          </a:xfrm>
        </p:spPr>
        <p:txBody>
          <a:bodyPr>
            <a:normAutofit/>
          </a:bodyPr>
          <a:lstStyle/>
          <a:p>
            <a:r>
              <a:rPr lang="en-IN" sz="2800" b="1" dirty="0">
                <a:latin typeface="Bookman Old Style" panose="02050604050505020204" pitchFamily="18" charset="0"/>
              </a:rPr>
              <a:t>6. Technology Stack</a:t>
            </a:r>
          </a:p>
        </p:txBody>
      </p:sp>
      <p:sp>
        <p:nvSpPr>
          <p:cNvPr id="3" name="Content Placeholder 2">
            <a:extLst>
              <a:ext uri="{FF2B5EF4-FFF2-40B4-BE49-F238E27FC236}">
                <a16:creationId xmlns:a16="http://schemas.microsoft.com/office/drawing/2014/main" id="{FCD778D4-1280-7633-66DC-89C0F1AC7E52}"/>
              </a:ext>
            </a:extLst>
          </p:cNvPr>
          <p:cNvSpPr>
            <a:spLocks noGrp="1"/>
          </p:cNvSpPr>
          <p:nvPr>
            <p:ph idx="1"/>
          </p:nvPr>
        </p:nvSpPr>
        <p:spPr>
          <a:xfrm>
            <a:off x="3600450" y="548639"/>
            <a:ext cx="4869180" cy="4180263"/>
          </a:xfrm>
        </p:spPr>
        <p:txBody>
          <a:bodyPr>
            <a:normAutofit/>
          </a:bodyPr>
          <a:lstStyle/>
          <a:p>
            <a:r>
              <a:rPr lang="en-IN" b="1" dirty="0">
                <a:latin typeface="Candara" panose="020E0502030303020204" pitchFamily="34" charset="0"/>
              </a:rPr>
              <a:t> The technologies used for implementing this project are:</a:t>
            </a:r>
          </a:p>
          <a:p>
            <a:pPr marL="0" indent="0">
              <a:buNone/>
            </a:pPr>
            <a:endParaRPr lang="en-IN" b="1" dirty="0">
              <a:latin typeface="Candara" panose="020E0502030303020204" pitchFamily="34" charset="0"/>
            </a:endParaRPr>
          </a:p>
          <a:p>
            <a:pPr marL="342900" indent="-342900">
              <a:buAutoNum type="arabicPeriod"/>
            </a:pPr>
            <a:r>
              <a:rPr lang="en-IN" b="1" dirty="0">
                <a:latin typeface="Candara" panose="020E0502030303020204" pitchFamily="34" charset="0"/>
              </a:rPr>
              <a:t>HTML5</a:t>
            </a:r>
          </a:p>
          <a:p>
            <a:pPr marL="342900" indent="-342900">
              <a:buAutoNum type="arabicPeriod"/>
            </a:pPr>
            <a:r>
              <a:rPr lang="en-IN" b="1" dirty="0">
                <a:latin typeface="Candara" panose="020E0502030303020204" pitchFamily="34" charset="0"/>
              </a:rPr>
              <a:t>CSS</a:t>
            </a:r>
          </a:p>
          <a:p>
            <a:pPr marL="342900" indent="-342900">
              <a:buAutoNum type="arabicPeriod"/>
            </a:pPr>
            <a:r>
              <a:rPr lang="en-IN" b="1" dirty="0">
                <a:latin typeface="Candara" panose="020E0502030303020204" pitchFamily="34" charset="0"/>
              </a:rPr>
              <a:t>JavaScript</a:t>
            </a:r>
          </a:p>
          <a:p>
            <a:pPr marL="342900" indent="-342900">
              <a:buAutoNum type="arabicPeriod"/>
            </a:pPr>
            <a:r>
              <a:rPr lang="en-IN" b="1" dirty="0">
                <a:latin typeface="Candara" panose="020E0502030303020204" pitchFamily="34" charset="0"/>
              </a:rPr>
              <a:t>Django</a:t>
            </a:r>
          </a:p>
          <a:p>
            <a:pPr marL="342900" indent="-342900">
              <a:buAutoNum type="arabicPeriod"/>
            </a:pPr>
            <a:r>
              <a:rPr lang="en-IN" b="1" dirty="0">
                <a:latin typeface="Candara" panose="020E0502030303020204" pitchFamily="34" charset="0"/>
              </a:rPr>
              <a:t>Bootstrap</a:t>
            </a:r>
          </a:p>
          <a:p>
            <a:pPr marL="342900" indent="-342900">
              <a:buAutoNum type="arabicPeriod"/>
            </a:pPr>
            <a:r>
              <a:rPr lang="en-IN" b="1" dirty="0">
                <a:latin typeface="Candara" panose="020E0502030303020204" pitchFamily="34" charset="0"/>
              </a:rPr>
              <a:t>Flask</a:t>
            </a:r>
          </a:p>
          <a:p>
            <a:pPr marL="342900" indent="-342900">
              <a:buAutoNum type="arabicPeriod"/>
            </a:pPr>
            <a:r>
              <a:rPr lang="en-IN" b="1" dirty="0" err="1">
                <a:latin typeface="Candara" panose="020E0502030303020204" pitchFamily="34" charset="0"/>
              </a:rPr>
              <a:t>Plotly</a:t>
            </a:r>
            <a:endParaRPr lang="en-IN" b="1" dirty="0">
              <a:latin typeface="Candara" panose="020E0502030303020204" pitchFamily="34" charset="0"/>
            </a:endParaRPr>
          </a:p>
          <a:p>
            <a:pPr marL="0" indent="0">
              <a:buNone/>
            </a:pPr>
            <a:endParaRPr lang="en-IN" b="1" dirty="0">
              <a:latin typeface="Candara" panose="020E0502030303020204" pitchFamily="34" charset="0"/>
            </a:endParaRPr>
          </a:p>
        </p:txBody>
      </p:sp>
    </p:spTree>
    <p:extLst>
      <p:ext uri="{BB962C8B-B14F-4D97-AF65-F5344CB8AC3E}">
        <p14:creationId xmlns:p14="http://schemas.microsoft.com/office/powerpoint/2010/main" val="627450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6977F-6275-F995-C660-C01B42624712}"/>
              </a:ext>
            </a:extLst>
          </p:cNvPr>
          <p:cNvSpPr>
            <a:spLocks noGrp="1"/>
          </p:cNvSpPr>
          <p:nvPr>
            <p:ph type="title"/>
          </p:nvPr>
        </p:nvSpPr>
        <p:spPr>
          <a:xfrm>
            <a:off x="822960" y="214954"/>
            <a:ext cx="7543800" cy="715938"/>
          </a:xfrm>
        </p:spPr>
        <p:txBody>
          <a:bodyPr>
            <a:normAutofit/>
          </a:bodyPr>
          <a:lstStyle/>
          <a:p>
            <a:pPr algn="ctr"/>
            <a:r>
              <a:rPr lang="en-IN" sz="2800" b="1" dirty="0">
                <a:latin typeface="Bookman Old Style" panose="02050604050505020204" pitchFamily="18" charset="0"/>
              </a:rPr>
              <a:t>7. Implementation</a:t>
            </a:r>
            <a:endParaRPr lang="en-IN" sz="2800" dirty="0"/>
          </a:p>
        </p:txBody>
      </p:sp>
      <p:pic>
        <p:nvPicPr>
          <p:cNvPr id="7" name="Picture 6">
            <a:extLst>
              <a:ext uri="{FF2B5EF4-FFF2-40B4-BE49-F238E27FC236}">
                <a16:creationId xmlns:a16="http://schemas.microsoft.com/office/drawing/2014/main" id="{D9AF8682-588D-5CC2-FDBC-AE3CC9C150A7}"/>
              </a:ext>
            </a:extLst>
          </p:cNvPr>
          <p:cNvPicPr>
            <a:picLocks noChangeAspect="1"/>
          </p:cNvPicPr>
          <p:nvPr/>
        </p:nvPicPr>
        <p:blipFill rotWithShape="1">
          <a:blip r:embed="rId2"/>
          <a:srcRect t="9534" r="1416" b="5376"/>
          <a:stretch/>
        </p:blipFill>
        <p:spPr>
          <a:xfrm>
            <a:off x="1260307" y="1484314"/>
            <a:ext cx="6623386" cy="3086298"/>
          </a:xfrm>
          <a:prstGeom prst="rect">
            <a:avLst/>
          </a:prstGeom>
        </p:spPr>
      </p:pic>
      <p:sp>
        <p:nvSpPr>
          <p:cNvPr id="6" name="TextBox 5">
            <a:extLst>
              <a:ext uri="{FF2B5EF4-FFF2-40B4-BE49-F238E27FC236}">
                <a16:creationId xmlns:a16="http://schemas.microsoft.com/office/drawing/2014/main" id="{5C16AFAF-A502-25A2-51D3-3BF99CDA86D5}"/>
              </a:ext>
            </a:extLst>
          </p:cNvPr>
          <p:cNvSpPr txBox="1"/>
          <p:nvPr/>
        </p:nvSpPr>
        <p:spPr>
          <a:xfrm>
            <a:off x="3369707" y="1007548"/>
            <a:ext cx="2450306" cy="400110"/>
          </a:xfrm>
          <a:prstGeom prst="rect">
            <a:avLst/>
          </a:prstGeom>
          <a:noFill/>
        </p:spPr>
        <p:txBody>
          <a:bodyPr wrap="square" rtlCol="0">
            <a:spAutoFit/>
          </a:bodyPr>
          <a:lstStyle/>
          <a:p>
            <a:pPr algn="ctr"/>
            <a:r>
              <a:rPr lang="en-IN" sz="2000" b="1" dirty="0">
                <a:latin typeface="Bell MT" panose="02020503060305020303" pitchFamily="18" charset="0"/>
              </a:rPr>
              <a:t>Home Page</a:t>
            </a:r>
          </a:p>
        </p:txBody>
      </p:sp>
    </p:spTree>
    <p:extLst>
      <p:ext uri="{BB962C8B-B14F-4D97-AF65-F5344CB8AC3E}">
        <p14:creationId xmlns:p14="http://schemas.microsoft.com/office/powerpoint/2010/main" val="1121536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6977F-6275-F995-C660-C01B42624712}"/>
              </a:ext>
            </a:extLst>
          </p:cNvPr>
          <p:cNvSpPr>
            <a:spLocks noGrp="1"/>
          </p:cNvSpPr>
          <p:nvPr>
            <p:ph type="title"/>
          </p:nvPr>
        </p:nvSpPr>
        <p:spPr>
          <a:xfrm>
            <a:off x="822960" y="214954"/>
            <a:ext cx="7543800" cy="715938"/>
          </a:xfrm>
        </p:spPr>
        <p:txBody>
          <a:bodyPr>
            <a:normAutofit/>
          </a:bodyPr>
          <a:lstStyle/>
          <a:p>
            <a:pPr algn="ctr"/>
            <a:endParaRPr lang="en-IN" sz="2800" dirty="0"/>
          </a:p>
        </p:txBody>
      </p:sp>
      <p:sp>
        <p:nvSpPr>
          <p:cNvPr id="6" name="TextBox 5">
            <a:extLst>
              <a:ext uri="{FF2B5EF4-FFF2-40B4-BE49-F238E27FC236}">
                <a16:creationId xmlns:a16="http://schemas.microsoft.com/office/drawing/2014/main" id="{5C16AFAF-A502-25A2-51D3-3BF99CDA86D5}"/>
              </a:ext>
            </a:extLst>
          </p:cNvPr>
          <p:cNvSpPr txBox="1"/>
          <p:nvPr/>
        </p:nvSpPr>
        <p:spPr>
          <a:xfrm>
            <a:off x="3369707" y="1007548"/>
            <a:ext cx="2450306" cy="400110"/>
          </a:xfrm>
          <a:prstGeom prst="rect">
            <a:avLst/>
          </a:prstGeom>
          <a:noFill/>
        </p:spPr>
        <p:txBody>
          <a:bodyPr wrap="square" rtlCol="0">
            <a:spAutoFit/>
          </a:bodyPr>
          <a:lstStyle/>
          <a:p>
            <a:pPr algn="ctr"/>
            <a:r>
              <a:rPr lang="en-IN" sz="2000" b="1" dirty="0">
                <a:latin typeface="Bell MT" panose="02020503060305020303" pitchFamily="18" charset="0"/>
              </a:rPr>
              <a:t>Login Page</a:t>
            </a:r>
          </a:p>
        </p:txBody>
      </p:sp>
      <p:pic>
        <p:nvPicPr>
          <p:cNvPr id="3074" name="Picture 2">
            <a:extLst>
              <a:ext uri="{FF2B5EF4-FFF2-40B4-BE49-F238E27FC236}">
                <a16:creationId xmlns:a16="http://schemas.microsoft.com/office/drawing/2014/main" id="{94B3BC88-8DA8-7466-5B07-513B2563DF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516" r="1530"/>
          <a:stretch/>
        </p:blipFill>
        <p:spPr bwMode="auto">
          <a:xfrm>
            <a:off x="1330808" y="1407658"/>
            <a:ext cx="6482383" cy="3135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829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6977F-6275-F995-C660-C01B42624712}"/>
              </a:ext>
            </a:extLst>
          </p:cNvPr>
          <p:cNvSpPr>
            <a:spLocks noGrp="1"/>
          </p:cNvSpPr>
          <p:nvPr>
            <p:ph type="title"/>
          </p:nvPr>
        </p:nvSpPr>
        <p:spPr>
          <a:xfrm>
            <a:off x="822960" y="214953"/>
            <a:ext cx="7543800" cy="656585"/>
          </a:xfrm>
        </p:spPr>
        <p:txBody>
          <a:bodyPr>
            <a:normAutofit/>
          </a:bodyPr>
          <a:lstStyle/>
          <a:p>
            <a:pPr algn="ctr"/>
            <a:endParaRPr lang="en-IN" sz="2800" dirty="0"/>
          </a:p>
        </p:txBody>
      </p:sp>
      <p:sp>
        <p:nvSpPr>
          <p:cNvPr id="3" name="TextBox 2">
            <a:extLst>
              <a:ext uri="{FF2B5EF4-FFF2-40B4-BE49-F238E27FC236}">
                <a16:creationId xmlns:a16="http://schemas.microsoft.com/office/drawing/2014/main" id="{85B20012-B7FA-38EA-B819-1D553BD7CEF9}"/>
              </a:ext>
            </a:extLst>
          </p:cNvPr>
          <p:cNvSpPr txBox="1"/>
          <p:nvPr/>
        </p:nvSpPr>
        <p:spPr>
          <a:xfrm>
            <a:off x="3369707" y="1007548"/>
            <a:ext cx="2450306" cy="400110"/>
          </a:xfrm>
          <a:prstGeom prst="rect">
            <a:avLst/>
          </a:prstGeom>
          <a:noFill/>
        </p:spPr>
        <p:txBody>
          <a:bodyPr wrap="square" rtlCol="0">
            <a:spAutoFit/>
          </a:bodyPr>
          <a:lstStyle/>
          <a:p>
            <a:pPr algn="ctr"/>
            <a:r>
              <a:rPr lang="en-IN" sz="2000" b="1" dirty="0">
                <a:latin typeface="Bell MT" panose="02020503060305020303" pitchFamily="18" charset="0"/>
              </a:rPr>
              <a:t>Companies</a:t>
            </a:r>
          </a:p>
        </p:txBody>
      </p:sp>
      <p:pic>
        <p:nvPicPr>
          <p:cNvPr id="2052" name="Picture 4">
            <a:extLst>
              <a:ext uri="{FF2B5EF4-FFF2-40B4-BE49-F238E27FC236}">
                <a16:creationId xmlns:a16="http://schemas.microsoft.com/office/drawing/2014/main" id="{EEDEAB9A-2A4D-5503-1181-73DC646200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86405" y="1384300"/>
            <a:ext cx="6215639" cy="3017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336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6977F-6275-F995-C660-C01B42624712}"/>
              </a:ext>
            </a:extLst>
          </p:cNvPr>
          <p:cNvSpPr>
            <a:spLocks noGrp="1"/>
          </p:cNvSpPr>
          <p:nvPr>
            <p:ph type="title"/>
          </p:nvPr>
        </p:nvSpPr>
        <p:spPr>
          <a:xfrm>
            <a:off x="822960" y="214953"/>
            <a:ext cx="7543800" cy="592291"/>
          </a:xfrm>
        </p:spPr>
        <p:txBody>
          <a:bodyPr>
            <a:normAutofit/>
          </a:bodyPr>
          <a:lstStyle/>
          <a:p>
            <a:pPr algn="ctr"/>
            <a:endParaRPr lang="en-IN" sz="2800" dirty="0"/>
          </a:p>
        </p:txBody>
      </p:sp>
      <p:pic>
        <p:nvPicPr>
          <p:cNvPr id="7" name="Picture 6">
            <a:extLst>
              <a:ext uri="{FF2B5EF4-FFF2-40B4-BE49-F238E27FC236}">
                <a16:creationId xmlns:a16="http://schemas.microsoft.com/office/drawing/2014/main" id="{630DE45D-F382-44B5-C99D-D2AE703ABF50}"/>
              </a:ext>
            </a:extLst>
          </p:cNvPr>
          <p:cNvPicPr>
            <a:picLocks noChangeAspect="1"/>
          </p:cNvPicPr>
          <p:nvPr/>
        </p:nvPicPr>
        <p:blipFill rotWithShape="1">
          <a:blip r:embed="rId2"/>
          <a:srcRect t="8764" r="1563" b="6070"/>
          <a:stretch/>
        </p:blipFill>
        <p:spPr>
          <a:xfrm>
            <a:off x="1300163" y="1425224"/>
            <a:ext cx="6543674" cy="3183000"/>
          </a:xfrm>
          <a:prstGeom prst="rect">
            <a:avLst/>
          </a:prstGeom>
        </p:spPr>
      </p:pic>
      <p:sp>
        <p:nvSpPr>
          <p:cNvPr id="3" name="TextBox 2">
            <a:extLst>
              <a:ext uri="{FF2B5EF4-FFF2-40B4-BE49-F238E27FC236}">
                <a16:creationId xmlns:a16="http://schemas.microsoft.com/office/drawing/2014/main" id="{376B5B10-050E-6A86-6C44-3E65C901BCD0}"/>
              </a:ext>
            </a:extLst>
          </p:cNvPr>
          <p:cNvSpPr txBox="1"/>
          <p:nvPr/>
        </p:nvSpPr>
        <p:spPr>
          <a:xfrm>
            <a:off x="3369707" y="1007548"/>
            <a:ext cx="2450306" cy="400110"/>
          </a:xfrm>
          <a:prstGeom prst="rect">
            <a:avLst/>
          </a:prstGeom>
          <a:noFill/>
        </p:spPr>
        <p:txBody>
          <a:bodyPr wrap="square" rtlCol="0">
            <a:spAutoFit/>
          </a:bodyPr>
          <a:lstStyle/>
          <a:p>
            <a:pPr algn="ctr"/>
            <a:r>
              <a:rPr lang="en-IN" sz="2000" b="1" dirty="0">
                <a:latin typeface="Bell MT" panose="02020503060305020303" pitchFamily="18" charset="0"/>
              </a:rPr>
              <a:t>Resources</a:t>
            </a:r>
          </a:p>
        </p:txBody>
      </p:sp>
    </p:spTree>
    <p:extLst>
      <p:ext uri="{BB962C8B-B14F-4D97-AF65-F5344CB8AC3E}">
        <p14:creationId xmlns:p14="http://schemas.microsoft.com/office/powerpoint/2010/main" val="4001732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361E14-1590-EE28-885E-D42E46AE722B}"/>
              </a:ext>
            </a:extLst>
          </p:cNvPr>
          <p:cNvSpPr txBox="1"/>
          <p:nvPr/>
        </p:nvSpPr>
        <p:spPr>
          <a:xfrm>
            <a:off x="3369707" y="1007548"/>
            <a:ext cx="2450306" cy="400110"/>
          </a:xfrm>
          <a:prstGeom prst="rect">
            <a:avLst/>
          </a:prstGeom>
          <a:noFill/>
        </p:spPr>
        <p:txBody>
          <a:bodyPr wrap="square" rtlCol="0">
            <a:spAutoFit/>
          </a:bodyPr>
          <a:lstStyle/>
          <a:p>
            <a:pPr algn="ctr"/>
            <a:r>
              <a:rPr lang="en-IN" sz="2000" b="1" dirty="0">
                <a:latin typeface="Bell MT" panose="02020503060305020303" pitchFamily="18" charset="0"/>
              </a:rPr>
              <a:t>Notes Page</a:t>
            </a:r>
          </a:p>
        </p:txBody>
      </p:sp>
      <p:pic>
        <p:nvPicPr>
          <p:cNvPr id="7170" name="Picture 2">
            <a:extLst>
              <a:ext uri="{FF2B5EF4-FFF2-40B4-BE49-F238E27FC236}">
                <a16:creationId xmlns:a16="http://schemas.microsoft.com/office/drawing/2014/main" id="{9C3E1392-4AEE-39F5-9888-689BC07D9D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862" y="1407658"/>
            <a:ext cx="6744275" cy="3221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748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361E14-1590-EE28-885E-D42E46AE722B}"/>
              </a:ext>
            </a:extLst>
          </p:cNvPr>
          <p:cNvSpPr txBox="1"/>
          <p:nvPr/>
        </p:nvSpPr>
        <p:spPr>
          <a:xfrm>
            <a:off x="3369707" y="1007548"/>
            <a:ext cx="2450306" cy="400110"/>
          </a:xfrm>
          <a:prstGeom prst="rect">
            <a:avLst/>
          </a:prstGeom>
          <a:noFill/>
        </p:spPr>
        <p:txBody>
          <a:bodyPr wrap="square" rtlCol="0">
            <a:spAutoFit/>
          </a:bodyPr>
          <a:lstStyle/>
          <a:p>
            <a:pPr algn="ctr"/>
            <a:r>
              <a:rPr lang="en-IN" sz="2000" b="1" dirty="0">
                <a:latin typeface="Bell MT" panose="02020503060305020303" pitchFamily="18" charset="0"/>
              </a:rPr>
              <a:t>Profile Page</a:t>
            </a:r>
          </a:p>
        </p:txBody>
      </p:sp>
      <p:pic>
        <p:nvPicPr>
          <p:cNvPr id="8194" name="Picture 2">
            <a:extLst>
              <a:ext uri="{FF2B5EF4-FFF2-40B4-BE49-F238E27FC236}">
                <a16:creationId xmlns:a16="http://schemas.microsoft.com/office/drawing/2014/main" id="{FF1BAC26-2F46-C810-0B4B-9D354A011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252" y="1473995"/>
            <a:ext cx="7223496" cy="3055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930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6977F-6275-F995-C660-C01B42624712}"/>
              </a:ext>
            </a:extLst>
          </p:cNvPr>
          <p:cNvSpPr>
            <a:spLocks noGrp="1"/>
          </p:cNvSpPr>
          <p:nvPr>
            <p:ph type="title"/>
          </p:nvPr>
        </p:nvSpPr>
        <p:spPr>
          <a:xfrm>
            <a:off x="822960" y="214953"/>
            <a:ext cx="7543800" cy="520853"/>
          </a:xfrm>
        </p:spPr>
        <p:txBody>
          <a:bodyPr>
            <a:normAutofit/>
          </a:bodyPr>
          <a:lstStyle/>
          <a:p>
            <a:pPr algn="ctr"/>
            <a:endParaRPr lang="en-IN" sz="2800" dirty="0"/>
          </a:p>
        </p:txBody>
      </p:sp>
      <p:pic>
        <p:nvPicPr>
          <p:cNvPr id="7" name="Content Placeholder 6">
            <a:extLst>
              <a:ext uri="{FF2B5EF4-FFF2-40B4-BE49-F238E27FC236}">
                <a16:creationId xmlns:a16="http://schemas.microsoft.com/office/drawing/2014/main" id="{DA980B92-F369-A32E-A671-60544ED019DA}"/>
              </a:ext>
            </a:extLst>
          </p:cNvPr>
          <p:cNvPicPr>
            <a:picLocks noGrp="1" noChangeAspect="1"/>
          </p:cNvPicPr>
          <p:nvPr>
            <p:ph idx="1"/>
          </p:nvPr>
        </p:nvPicPr>
        <p:blipFill>
          <a:blip r:embed="rId2"/>
          <a:stretch>
            <a:fillRect/>
          </a:stretch>
        </p:blipFill>
        <p:spPr>
          <a:xfrm>
            <a:off x="1339294" y="1407658"/>
            <a:ext cx="6511131" cy="3209131"/>
          </a:xfrm>
        </p:spPr>
      </p:pic>
      <p:sp>
        <p:nvSpPr>
          <p:cNvPr id="3" name="TextBox 2">
            <a:extLst>
              <a:ext uri="{FF2B5EF4-FFF2-40B4-BE49-F238E27FC236}">
                <a16:creationId xmlns:a16="http://schemas.microsoft.com/office/drawing/2014/main" id="{F5361E14-1590-EE28-885E-D42E46AE722B}"/>
              </a:ext>
            </a:extLst>
          </p:cNvPr>
          <p:cNvSpPr txBox="1"/>
          <p:nvPr/>
        </p:nvSpPr>
        <p:spPr>
          <a:xfrm>
            <a:off x="3369707" y="1007548"/>
            <a:ext cx="2450306" cy="400110"/>
          </a:xfrm>
          <a:prstGeom prst="rect">
            <a:avLst/>
          </a:prstGeom>
          <a:noFill/>
        </p:spPr>
        <p:txBody>
          <a:bodyPr wrap="square" rtlCol="0">
            <a:spAutoFit/>
          </a:bodyPr>
          <a:lstStyle/>
          <a:p>
            <a:pPr algn="ctr"/>
            <a:r>
              <a:rPr lang="en-IN" sz="2000" b="1" dirty="0">
                <a:latin typeface="Bell MT" panose="02020503060305020303" pitchFamily="18" charset="0"/>
              </a:rPr>
              <a:t>Contact Us</a:t>
            </a:r>
          </a:p>
        </p:txBody>
      </p:sp>
    </p:spTree>
    <p:extLst>
      <p:ext uri="{BB962C8B-B14F-4D97-AF65-F5344CB8AC3E}">
        <p14:creationId xmlns:p14="http://schemas.microsoft.com/office/powerpoint/2010/main" val="233606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0659E-5ADB-DBEC-6BB7-1E45A78299D7}"/>
              </a:ext>
            </a:extLst>
          </p:cNvPr>
          <p:cNvSpPr>
            <a:spLocks noGrp="1"/>
          </p:cNvSpPr>
          <p:nvPr>
            <p:ph type="title"/>
          </p:nvPr>
        </p:nvSpPr>
        <p:spPr>
          <a:xfrm>
            <a:off x="342900" y="445768"/>
            <a:ext cx="2400300" cy="2125981"/>
          </a:xfrm>
        </p:spPr>
        <p:txBody>
          <a:bodyPr>
            <a:normAutofit/>
          </a:bodyPr>
          <a:lstStyle/>
          <a:p>
            <a:r>
              <a:rPr lang="en-IN" sz="3600" b="1" dirty="0">
                <a:latin typeface="Bookman Old Style" panose="02050604050505020204" pitchFamily="18" charset="0"/>
              </a:rPr>
              <a:t>Overview</a:t>
            </a:r>
          </a:p>
        </p:txBody>
      </p:sp>
      <p:sp>
        <p:nvSpPr>
          <p:cNvPr id="3" name="Content Placeholder 2">
            <a:extLst>
              <a:ext uri="{FF2B5EF4-FFF2-40B4-BE49-F238E27FC236}">
                <a16:creationId xmlns:a16="http://schemas.microsoft.com/office/drawing/2014/main" id="{A503CDB1-172F-D863-EDAD-3EED0B30C30B}"/>
              </a:ext>
            </a:extLst>
          </p:cNvPr>
          <p:cNvSpPr>
            <a:spLocks noGrp="1"/>
          </p:cNvSpPr>
          <p:nvPr>
            <p:ph idx="1"/>
          </p:nvPr>
        </p:nvSpPr>
        <p:spPr/>
        <p:txBody>
          <a:bodyPr>
            <a:normAutofit lnSpcReduction="10000"/>
          </a:bodyPr>
          <a:lstStyle/>
          <a:p>
            <a:r>
              <a:rPr lang="en-IN" sz="1800" b="1" dirty="0">
                <a:latin typeface="Candara" panose="020E0502030303020204" pitchFamily="34" charset="0"/>
              </a:rPr>
              <a:t>1. Problem Statement</a:t>
            </a:r>
          </a:p>
          <a:p>
            <a:r>
              <a:rPr lang="en-IN" sz="1800" b="1" dirty="0">
                <a:latin typeface="Candara" panose="020E0502030303020204" pitchFamily="34" charset="0"/>
              </a:rPr>
              <a:t>2. Objectives</a:t>
            </a:r>
          </a:p>
          <a:p>
            <a:r>
              <a:rPr lang="en-IN" sz="1800" b="1" dirty="0">
                <a:latin typeface="Candara" panose="020E0502030303020204" pitchFamily="34" charset="0"/>
              </a:rPr>
              <a:t>3. Architecture Diagram</a:t>
            </a:r>
          </a:p>
          <a:p>
            <a:r>
              <a:rPr lang="en-IN" sz="1800" b="1" dirty="0">
                <a:latin typeface="Candara" panose="020E0502030303020204" pitchFamily="34" charset="0"/>
              </a:rPr>
              <a:t>4. UML Diagrams </a:t>
            </a:r>
          </a:p>
          <a:p>
            <a:pPr lvl="3"/>
            <a:r>
              <a:rPr lang="en-IN" sz="1400" b="1" dirty="0">
                <a:latin typeface="Candara" panose="020E0502030303020204" pitchFamily="34" charset="0"/>
              </a:rPr>
              <a:t>4.1. Data Flow Diagram</a:t>
            </a:r>
          </a:p>
          <a:p>
            <a:pPr lvl="3"/>
            <a:r>
              <a:rPr lang="en-IN" sz="1400" b="1" dirty="0">
                <a:latin typeface="Candara" panose="020E0502030303020204" pitchFamily="34" charset="0"/>
              </a:rPr>
              <a:t>4.2. Use Case Diagram</a:t>
            </a:r>
          </a:p>
          <a:p>
            <a:pPr lvl="3"/>
            <a:r>
              <a:rPr lang="en-IN" sz="1400" b="1" dirty="0">
                <a:latin typeface="Candara" panose="020E0502030303020204" pitchFamily="34" charset="0"/>
              </a:rPr>
              <a:t>4.3. Sequence Diagram</a:t>
            </a:r>
          </a:p>
          <a:p>
            <a:pPr lvl="3"/>
            <a:r>
              <a:rPr lang="en-IN" sz="1400" b="1" dirty="0">
                <a:latin typeface="Candara" panose="020E0502030303020204" pitchFamily="34" charset="0"/>
              </a:rPr>
              <a:t>4.4. Activity Diagram</a:t>
            </a:r>
          </a:p>
          <a:p>
            <a:pPr marL="0" indent="0">
              <a:buNone/>
            </a:pPr>
            <a:r>
              <a:rPr lang="en-IN" sz="1800" b="1" dirty="0">
                <a:latin typeface="Candara" panose="020E0502030303020204" pitchFamily="34" charset="0"/>
              </a:rPr>
              <a:t>  5. Flow of Modules </a:t>
            </a:r>
          </a:p>
          <a:p>
            <a:pPr marL="0" indent="0">
              <a:buNone/>
            </a:pPr>
            <a:r>
              <a:rPr lang="en-IN" sz="1800" b="1" dirty="0">
                <a:latin typeface="Candara" panose="020E0502030303020204" pitchFamily="34" charset="0"/>
              </a:rPr>
              <a:t>  6. Technology Stack</a:t>
            </a:r>
          </a:p>
          <a:p>
            <a:pPr marL="0" indent="0">
              <a:buNone/>
            </a:pPr>
            <a:r>
              <a:rPr lang="en-IN" sz="1800" b="1" dirty="0">
                <a:latin typeface="Candara" panose="020E0502030303020204" pitchFamily="34" charset="0"/>
              </a:rPr>
              <a:t>  7. Implementation </a:t>
            </a:r>
          </a:p>
          <a:p>
            <a:pPr marL="0" indent="0">
              <a:buNone/>
            </a:pPr>
            <a:r>
              <a:rPr lang="en-IN" sz="1800" b="1" dirty="0">
                <a:latin typeface="Candara" panose="020E0502030303020204" pitchFamily="34" charset="0"/>
              </a:rPr>
              <a:t>  8. Conclusion </a:t>
            </a:r>
          </a:p>
          <a:p>
            <a:endParaRPr lang="en-IN" dirty="0"/>
          </a:p>
        </p:txBody>
      </p:sp>
    </p:spTree>
    <p:extLst>
      <p:ext uri="{BB962C8B-B14F-4D97-AF65-F5344CB8AC3E}">
        <p14:creationId xmlns:p14="http://schemas.microsoft.com/office/powerpoint/2010/main" val="2929411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6977F-6275-F995-C660-C01B42624712}"/>
              </a:ext>
            </a:extLst>
          </p:cNvPr>
          <p:cNvSpPr>
            <a:spLocks noGrp="1"/>
          </p:cNvSpPr>
          <p:nvPr>
            <p:ph type="title"/>
          </p:nvPr>
        </p:nvSpPr>
        <p:spPr>
          <a:xfrm>
            <a:off x="822960" y="214953"/>
            <a:ext cx="7543800" cy="520853"/>
          </a:xfrm>
        </p:spPr>
        <p:txBody>
          <a:bodyPr>
            <a:normAutofit/>
          </a:bodyPr>
          <a:lstStyle/>
          <a:p>
            <a:pPr algn="ctr"/>
            <a:endParaRPr lang="en-IN" sz="2800" dirty="0"/>
          </a:p>
        </p:txBody>
      </p:sp>
      <p:sp>
        <p:nvSpPr>
          <p:cNvPr id="3" name="TextBox 2">
            <a:extLst>
              <a:ext uri="{FF2B5EF4-FFF2-40B4-BE49-F238E27FC236}">
                <a16:creationId xmlns:a16="http://schemas.microsoft.com/office/drawing/2014/main" id="{F5361E14-1590-EE28-885E-D42E46AE722B}"/>
              </a:ext>
            </a:extLst>
          </p:cNvPr>
          <p:cNvSpPr txBox="1"/>
          <p:nvPr/>
        </p:nvSpPr>
        <p:spPr>
          <a:xfrm>
            <a:off x="3369707" y="1007548"/>
            <a:ext cx="2450306" cy="400110"/>
          </a:xfrm>
          <a:prstGeom prst="rect">
            <a:avLst/>
          </a:prstGeom>
          <a:noFill/>
        </p:spPr>
        <p:txBody>
          <a:bodyPr wrap="square" rtlCol="0">
            <a:spAutoFit/>
          </a:bodyPr>
          <a:lstStyle/>
          <a:p>
            <a:pPr algn="ctr"/>
            <a:r>
              <a:rPr lang="en-IN" sz="2000" b="1" dirty="0">
                <a:latin typeface="Bell MT" panose="02020503060305020303" pitchFamily="18" charset="0"/>
              </a:rPr>
              <a:t>About Us</a:t>
            </a:r>
          </a:p>
        </p:txBody>
      </p:sp>
      <p:sp>
        <p:nvSpPr>
          <p:cNvPr id="10" name="Content Placeholder 9">
            <a:extLst>
              <a:ext uri="{FF2B5EF4-FFF2-40B4-BE49-F238E27FC236}">
                <a16:creationId xmlns:a16="http://schemas.microsoft.com/office/drawing/2014/main" id="{CCAFCD2C-E351-B1C7-8099-0D72D65A8512}"/>
              </a:ext>
            </a:extLst>
          </p:cNvPr>
          <p:cNvSpPr>
            <a:spLocks noGrp="1"/>
          </p:cNvSpPr>
          <p:nvPr>
            <p:ph idx="1"/>
          </p:nvPr>
        </p:nvSpPr>
        <p:spPr/>
        <p:txBody>
          <a:bodyPr/>
          <a:lstStyle/>
          <a:p>
            <a:endParaRPr lang="en-IN"/>
          </a:p>
        </p:txBody>
      </p:sp>
      <p:pic>
        <p:nvPicPr>
          <p:cNvPr id="4098" name="Picture 2">
            <a:extLst>
              <a:ext uri="{FF2B5EF4-FFF2-40B4-BE49-F238E27FC236}">
                <a16:creationId xmlns:a16="http://schemas.microsoft.com/office/drawing/2014/main" id="{81825C40-9C71-E751-5F08-B647155E9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054" y="1407658"/>
            <a:ext cx="7125612" cy="303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668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05E64-3FDA-E288-B50A-0F779CBDF00A}"/>
              </a:ext>
            </a:extLst>
          </p:cNvPr>
          <p:cNvSpPr>
            <a:spLocks noGrp="1"/>
          </p:cNvSpPr>
          <p:nvPr>
            <p:ph type="title"/>
          </p:nvPr>
        </p:nvSpPr>
        <p:spPr>
          <a:xfrm>
            <a:off x="342900" y="445768"/>
            <a:ext cx="2400300" cy="2125981"/>
          </a:xfrm>
        </p:spPr>
        <p:txBody>
          <a:bodyPr>
            <a:normAutofit/>
          </a:bodyPr>
          <a:lstStyle/>
          <a:p>
            <a:r>
              <a:rPr lang="en-IN" sz="2800" b="1" dirty="0">
                <a:latin typeface="Bookman Old Style" panose="02050604050505020204" pitchFamily="18" charset="0"/>
              </a:rPr>
              <a:t>8. Conclusion</a:t>
            </a:r>
          </a:p>
        </p:txBody>
      </p:sp>
      <p:sp>
        <p:nvSpPr>
          <p:cNvPr id="3" name="Content Placeholder 2">
            <a:extLst>
              <a:ext uri="{FF2B5EF4-FFF2-40B4-BE49-F238E27FC236}">
                <a16:creationId xmlns:a16="http://schemas.microsoft.com/office/drawing/2014/main" id="{FCD778D4-1280-7633-66DC-89C0F1AC7E52}"/>
              </a:ext>
            </a:extLst>
          </p:cNvPr>
          <p:cNvSpPr>
            <a:spLocks noGrp="1"/>
          </p:cNvSpPr>
          <p:nvPr>
            <p:ph idx="1"/>
          </p:nvPr>
        </p:nvSpPr>
        <p:spPr>
          <a:xfrm>
            <a:off x="3393281" y="548639"/>
            <a:ext cx="5407819" cy="4180263"/>
          </a:xfrm>
        </p:spPr>
        <p:txBody>
          <a:bodyPr>
            <a:normAutofit/>
          </a:bodyPr>
          <a:lstStyle/>
          <a:p>
            <a:pPr algn="just">
              <a:lnSpc>
                <a:spcPct val="100000"/>
              </a:lnSpc>
            </a:pPr>
            <a:r>
              <a:rPr lang="en-US" b="0" i="0" u="none" strike="noStrike" dirty="0">
                <a:solidFill>
                  <a:srgbClr val="000000"/>
                </a:solidFill>
                <a:effectLst/>
                <a:latin typeface="Candara" panose="020E0502030303020204" pitchFamily="34" charset="0"/>
              </a:rPr>
              <a:t>To conclude, we see that we have created a website </a:t>
            </a:r>
            <a:r>
              <a:rPr lang="en-US" b="0" i="0" u="none" strike="noStrike" dirty="0" err="1">
                <a:solidFill>
                  <a:srgbClr val="000000"/>
                </a:solidFill>
                <a:effectLst/>
                <a:latin typeface="Candara" panose="020E0502030303020204" pitchFamily="34" charset="0"/>
              </a:rPr>
              <a:t>ACEit</a:t>
            </a:r>
            <a:r>
              <a:rPr lang="en-US" b="0" i="0" u="none" strike="noStrike" dirty="0">
                <a:solidFill>
                  <a:srgbClr val="000000"/>
                </a:solidFill>
                <a:effectLst/>
                <a:latin typeface="Candara" panose="020E0502030303020204" pitchFamily="34" charset="0"/>
              </a:rPr>
              <a:t> which is an interview Preparation Portal for students and aspiring candidates who want to prepare for their job interviews. </a:t>
            </a:r>
          </a:p>
          <a:p>
            <a:pPr algn="just">
              <a:lnSpc>
                <a:spcPct val="100000"/>
              </a:lnSpc>
            </a:pPr>
            <a:r>
              <a:rPr lang="en-US" b="0" i="0" u="none" strike="noStrike" dirty="0" err="1">
                <a:solidFill>
                  <a:srgbClr val="000000"/>
                </a:solidFill>
                <a:effectLst/>
                <a:latin typeface="Candara" panose="020E0502030303020204" pitchFamily="34" charset="0"/>
              </a:rPr>
              <a:t>ACEit</a:t>
            </a:r>
            <a:r>
              <a:rPr lang="en-US" b="0" i="0" u="none" strike="noStrike" dirty="0">
                <a:solidFill>
                  <a:srgbClr val="000000"/>
                </a:solidFill>
                <a:effectLst/>
                <a:latin typeface="Candara" panose="020E0502030303020204" pitchFamily="34" charset="0"/>
              </a:rPr>
              <a:t> aims at aiding students through this preparation process by providing everything from notes, video links, blogs, interview guides, quizzes for practice and their performance analysis too. </a:t>
            </a:r>
          </a:p>
          <a:p>
            <a:pPr algn="just">
              <a:lnSpc>
                <a:spcPct val="100000"/>
              </a:lnSpc>
            </a:pPr>
            <a:r>
              <a:rPr lang="en-US" b="0" i="0" u="none" strike="noStrike" dirty="0">
                <a:solidFill>
                  <a:srgbClr val="000000"/>
                </a:solidFill>
                <a:effectLst/>
                <a:latin typeface="Candara" panose="020E0502030303020204" pitchFamily="34" charset="0"/>
              </a:rPr>
              <a:t>This website has the sole goal of being a one stop destination for students looking to prepare for their technical interviews after graduation. </a:t>
            </a:r>
          </a:p>
          <a:p>
            <a:pPr algn="just">
              <a:lnSpc>
                <a:spcPct val="100000"/>
              </a:lnSpc>
            </a:pPr>
            <a:r>
              <a:rPr lang="en-US" b="0" i="0" u="none" strike="noStrike" dirty="0" err="1">
                <a:solidFill>
                  <a:srgbClr val="000000"/>
                </a:solidFill>
                <a:effectLst/>
                <a:latin typeface="Candara" panose="020E0502030303020204" pitchFamily="34" charset="0"/>
              </a:rPr>
              <a:t>ACEit</a:t>
            </a:r>
            <a:r>
              <a:rPr lang="en-US" b="0" i="0" u="none" strike="noStrike" dirty="0">
                <a:solidFill>
                  <a:srgbClr val="000000"/>
                </a:solidFill>
                <a:effectLst/>
                <a:latin typeface="Candara" panose="020E0502030303020204" pitchFamily="34" charset="0"/>
              </a:rPr>
              <a:t> has a user-friendly interface which the students can easily navigate and access all the resources provided. </a:t>
            </a:r>
          </a:p>
          <a:p>
            <a:pPr algn="just">
              <a:lnSpc>
                <a:spcPct val="100000"/>
              </a:lnSpc>
            </a:pPr>
            <a:r>
              <a:rPr lang="en-US" b="0" i="0" u="none" strike="noStrike" dirty="0">
                <a:solidFill>
                  <a:srgbClr val="000000"/>
                </a:solidFill>
                <a:effectLst/>
                <a:latin typeface="Candara" panose="020E0502030303020204" pitchFamily="34" charset="0"/>
              </a:rPr>
              <a:t>Hence, </a:t>
            </a:r>
            <a:r>
              <a:rPr lang="en-US" b="0" i="0" u="none" strike="noStrike" dirty="0" err="1">
                <a:solidFill>
                  <a:srgbClr val="000000"/>
                </a:solidFill>
                <a:effectLst/>
                <a:latin typeface="Candara" panose="020E0502030303020204" pitchFamily="34" charset="0"/>
              </a:rPr>
              <a:t>ACEit</a:t>
            </a:r>
            <a:r>
              <a:rPr lang="en-US" b="0" i="0" u="none" strike="noStrike" dirty="0">
                <a:solidFill>
                  <a:srgbClr val="000000"/>
                </a:solidFill>
                <a:effectLst/>
                <a:latin typeface="Candara" panose="020E0502030303020204" pitchFamily="34" charset="0"/>
              </a:rPr>
              <a:t> is an effective tool which wil</a:t>
            </a:r>
            <a:r>
              <a:rPr lang="en-US" dirty="0">
                <a:solidFill>
                  <a:srgbClr val="000000"/>
                </a:solidFill>
                <a:latin typeface="Candara" panose="020E0502030303020204" pitchFamily="34" charset="0"/>
              </a:rPr>
              <a:t>l help students to ace their job interviews and land their dream jobs.</a:t>
            </a:r>
            <a:endParaRPr lang="en-IN" b="1" dirty="0">
              <a:latin typeface="Candara" panose="020E0502030303020204" pitchFamily="34" charset="0"/>
            </a:endParaRPr>
          </a:p>
        </p:txBody>
      </p:sp>
    </p:spTree>
    <p:extLst>
      <p:ext uri="{BB962C8B-B14F-4D97-AF65-F5344CB8AC3E}">
        <p14:creationId xmlns:p14="http://schemas.microsoft.com/office/powerpoint/2010/main" val="1132376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201C5-3DD9-F243-9255-62C2623B1ABB}"/>
              </a:ext>
            </a:extLst>
          </p:cNvPr>
          <p:cNvSpPr>
            <a:spLocks noGrp="1"/>
          </p:cNvSpPr>
          <p:nvPr>
            <p:ph type="title"/>
          </p:nvPr>
        </p:nvSpPr>
        <p:spPr>
          <a:xfrm>
            <a:off x="800100" y="1604273"/>
            <a:ext cx="7543800" cy="1088068"/>
          </a:xfrm>
        </p:spPr>
        <p:txBody>
          <a:bodyPr/>
          <a:lstStyle/>
          <a:p>
            <a:pPr algn="ctr"/>
            <a:r>
              <a:rPr lang="en-IN" sz="3600" b="1" dirty="0">
                <a:latin typeface="Bookman Old Style" panose="02050604050505020204" pitchFamily="18" charset="0"/>
              </a:rPr>
              <a:t>Thank You!</a:t>
            </a:r>
            <a:endParaRPr lang="en-IN" b="1" dirty="0">
              <a:latin typeface="Bookman Old Style" panose="02050604050505020204" pitchFamily="18" charset="0"/>
            </a:endParaRPr>
          </a:p>
        </p:txBody>
      </p:sp>
    </p:spTree>
    <p:extLst>
      <p:ext uri="{BB962C8B-B14F-4D97-AF65-F5344CB8AC3E}">
        <p14:creationId xmlns:p14="http://schemas.microsoft.com/office/powerpoint/2010/main" val="3919070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3114E-0CD1-DF84-D1C5-A2124C617AB7}"/>
              </a:ext>
            </a:extLst>
          </p:cNvPr>
          <p:cNvSpPr>
            <a:spLocks noGrp="1"/>
          </p:cNvSpPr>
          <p:nvPr>
            <p:ph type="title"/>
          </p:nvPr>
        </p:nvSpPr>
        <p:spPr>
          <a:xfrm>
            <a:off x="342900" y="445768"/>
            <a:ext cx="2400300" cy="2125982"/>
          </a:xfrm>
        </p:spPr>
        <p:txBody>
          <a:bodyPr>
            <a:normAutofit/>
          </a:bodyPr>
          <a:lstStyle/>
          <a:p>
            <a:r>
              <a:rPr lang="en-IN" sz="2800" b="1" dirty="0">
                <a:latin typeface="Bookman Old Style" panose="02050604050505020204" pitchFamily="18" charset="0"/>
              </a:rPr>
              <a:t>1. Problem Statement</a:t>
            </a:r>
          </a:p>
        </p:txBody>
      </p:sp>
      <p:sp>
        <p:nvSpPr>
          <p:cNvPr id="3" name="Content Placeholder 2">
            <a:extLst>
              <a:ext uri="{FF2B5EF4-FFF2-40B4-BE49-F238E27FC236}">
                <a16:creationId xmlns:a16="http://schemas.microsoft.com/office/drawing/2014/main" id="{1E55220C-1D5F-9DA5-B24C-B32F4D1ECBAE}"/>
              </a:ext>
            </a:extLst>
          </p:cNvPr>
          <p:cNvSpPr>
            <a:spLocks noGrp="1"/>
          </p:cNvSpPr>
          <p:nvPr>
            <p:ph idx="1"/>
          </p:nvPr>
        </p:nvSpPr>
        <p:spPr/>
        <p:txBody>
          <a:bodyPr>
            <a:normAutofit/>
          </a:bodyPr>
          <a:lstStyle/>
          <a:p>
            <a:endParaRPr lang="en-US" sz="1800" i="0" u="none" strike="noStrike" dirty="0">
              <a:solidFill>
                <a:srgbClr val="000000"/>
              </a:solidFill>
              <a:effectLst/>
              <a:latin typeface="Candara" panose="020E0502030303020204" pitchFamily="34" charset="0"/>
            </a:endParaRPr>
          </a:p>
          <a:p>
            <a:pPr algn="just"/>
            <a:r>
              <a:rPr lang="en-US" sz="1600" i="0" u="none" strike="noStrike" dirty="0">
                <a:solidFill>
                  <a:srgbClr val="000000"/>
                </a:solidFill>
                <a:effectLst/>
                <a:latin typeface="Candara" panose="020E0502030303020204" pitchFamily="34" charset="0"/>
              </a:rPr>
              <a:t>Along with getting good grades, it is also important for students to perform well in interviews to get a job in their dream companies. To do so, it is important for them to prepare with strong overall knowledge and refer to the right resources. Nowadays due to the abundance of resources it is very difficult to find the best resources that will help students prepare for interviews in a minimum time span. </a:t>
            </a:r>
            <a:r>
              <a:rPr lang="en-US" sz="1600" dirty="0">
                <a:solidFill>
                  <a:srgbClr val="000000"/>
                </a:solidFill>
                <a:latin typeface="Candara" panose="020E0502030303020204" pitchFamily="34" charset="0"/>
              </a:rPr>
              <a:t>They are also not fully informed of the type of requirements for each company. </a:t>
            </a:r>
            <a:r>
              <a:rPr lang="en-US" sz="1600" dirty="0">
                <a:solidFill>
                  <a:srgbClr val="000000"/>
                </a:solidFill>
                <a:effectLst/>
                <a:latin typeface="Candara" panose="020E0502030303020204" pitchFamily="34" charset="0"/>
              </a:rPr>
              <a:t>To tackle these problems and provid</a:t>
            </a:r>
            <a:r>
              <a:rPr lang="en-US" sz="1600" dirty="0">
                <a:solidFill>
                  <a:srgbClr val="000000"/>
                </a:solidFill>
                <a:latin typeface="Candara" panose="020E0502030303020204" pitchFamily="34" charset="0"/>
              </a:rPr>
              <a:t>e features which solve these issues all on one platform, we propose to create </a:t>
            </a:r>
            <a:r>
              <a:rPr lang="en-US" sz="1600" dirty="0" err="1">
                <a:solidFill>
                  <a:srgbClr val="000000"/>
                </a:solidFill>
                <a:latin typeface="Candara" panose="020E0502030303020204" pitchFamily="34" charset="0"/>
              </a:rPr>
              <a:t>ACEit</a:t>
            </a:r>
            <a:r>
              <a:rPr lang="en-US" sz="1600" dirty="0">
                <a:solidFill>
                  <a:srgbClr val="000000"/>
                </a:solidFill>
                <a:latin typeface="Candara" panose="020E0502030303020204" pitchFamily="34" charset="0"/>
              </a:rPr>
              <a:t>- An Interview Preparation Platform.</a:t>
            </a:r>
            <a:endParaRPr lang="en-US" sz="1600" dirty="0">
              <a:effectLst/>
              <a:latin typeface="Candara" panose="020E0502030303020204" pitchFamily="34" charset="0"/>
            </a:endParaRPr>
          </a:p>
          <a:p>
            <a:endParaRPr lang="en-IN" sz="1600" dirty="0"/>
          </a:p>
        </p:txBody>
      </p:sp>
    </p:spTree>
    <p:extLst>
      <p:ext uri="{BB962C8B-B14F-4D97-AF65-F5344CB8AC3E}">
        <p14:creationId xmlns:p14="http://schemas.microsoft.com/office/powerpoint/2010/main" val="2618350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3114E-0CD1-DF84-D1C5-A2124C617AB7}"/>
              </a:ext>
            </a:extLst>
          </p:cNvPr>
          <p:cNvSpPr>
            <a:spLocks noGrp="1"/>
          </p:cNvSpPr>
          <p:nvPr>
            <p:ph type="title"/>
          </p:nvPr>
        </p:nvSpPr>
        <p:spPr>
          <a:xfrm>
            <a:off x="342900" y="445768"/>
            <a:ext cx="2400300" cy="2125982"/>
          </a:xfrm>
        </p:spPr>
        <p:txBody>
          <a:bodyPr>
            <a:normAutofit/>
          </a:bodyPr>
          <a:lstStyle/>
          <a:p>
            <a:r>
              <a:rPr lang="en-IN" b="1" dirty="0">
                <a:latin typeface="Bookman Old Style" panose="02050604050505020204" pitchFamily="18" charset="0"/>
              </a:rPr>
              <a:t>2.Objectives</a:t>
            </a:r>
          </a:p>
        </p:txBody>
      </p:sp>
      <p:sp>
        <p:nvSpPr>
          <p:cNvPr id="3" name="Content Placeholder 2">
            <a:extLst>
              <a:ext uri="{FF2B5EF4-FFF2-40B4-BE49-F238E27FC236}">
                <a16:creationId xmlns:a16="http://schemas.microsoft.com/office/drawing/2014/main" id="{1E55220C-1D5F-9DA5-B24C-B32F4D1ECBAE}"/>
              </a:ext>
            </a:extLst>
          </p:cNvPr>
          <p:cNvSpPr>
            <a:spLocks noGrp="1"/>
          </p:cNvSpPr>
          <p:nvPr>
            <p:ph idx="1"/>
          </p:nvPr>
        </p:nvSpPr>
        <p:spPr>
          <a:xfrm>
            <a:off x="3600450" y="445768"/>
            <a:ext cx="4869180" cy="4473562"/>
          </a:xfrm>
        </p:spPr>
        <p:txBody>
          <a:bodyPr>
            <a:normAutofit lnSpcReduction="10000"/>
          </a:bodyPr>
          <a:lstStyle/>
          <a:p>
            <a:pPr marL="400050" indent="-285750" algn="just">
              <a:spcBef>
                <a:spcPts val="0"/>
              </a:spcBef>
              <a:spcAft>
                <a:spcPts val="0"/>
              </a:spcAft>
              <a:buFont typeface="Arial" panose="020B0604020202020204" pitchFamily="34" charset="0"/>
              <a:buChar char="•"/>
            </a:pPr>
            <a:r>
              <a:rPr lang="en-US" i="0" u="none" strike="noStrike" dirty="0">
                <a:solidFill>
                  <a:srgbClr val="000000"/>
                </a:solidFill>
                <a:effectLst/>
                <a:latin typeface="Candara" panose="020E0502030303020204" pitchFamily="34" charset="0"/>
              </a:rPr>
              <a:t>Our objective is to minimize their problems by solving the time consuming problems and give them the best resources available in the market so they can prepare well. Users can read notes, do courses, view videos and take tests to assess themselves. </a:t>
            </a:r>
          </a:p>
          <a:p>
            <a:pPr marL="400050" indent="-285750" algn="just">
              <a:spcBef>
                <a:spcPts val="0"/>
              </a:spcBef>
              <a:spcAft>
                <a:spcPts val="0"/>
              </a:spcAft>
              <a:buFont typeface="Arial" panose="020B0604020202020204" pitchFamily="34" charset="0"/>
              <a:buChar char="•"/>
            </a:pPr>
            <a:endParaRPr lang="en-US" dirty="0">
              <a:effectLst/>
              <a:latin typeface="Candara" panose="020E0502030303020204" pitchFamily="34" charset="0"/>
            </a:endParaRPr>
          </a:p>
          <a:p>
            <a:pPr marL="400050" indent="-285750" algn="just">
              <a:spcBef>
                <a:spcPts val="0"/>
              </a:spcBef>
              <a:spcAft>
                <a:spcPts val="0"/>
              </a:spcAft>
              <a:buFont typeface="Arial" panose="020B0604020202020204" pitchFamily="34" charset="0"/>
              <a:buChar char="•"/>
            </a:pPr>
            <a:r>
              <a:rPr lang="en-US" i="0" u="none" strike="noStrike" dirty="0">
                <a:solidFill>
                  <a:srgbClr val="000000"/>
                </a:solidFill>
                <a:effectLst/>
                <a:latin typeface="Candara" panose="020E0502030303020204" pitchFamily="34" charset="0"/>
              </a:rPr>
              <a:t>With the help of this platform students will get all the best resources at a single destination and they will also be able to assess themselves by attempting topic-wise tests.</a:t>
            </a:r>
          </a:p>
          <a:p>
            <a:pPr marL="400050" indent="-285750" algn="just">
              <a:spcBef>
                <a:spcPts val="0"/>
              </a:spcBef>
              <a:spcAft>
                <a:spcPts val="0"/>
              </a:spcAft>
              <a:buFont typeface="Arial" panose="020B0604020202020204" pitchFamily="34" charset="0"/>
              <a:buChar char="•"/>
            </a:pPr>
            <a:endParaRPr lang="en-US" i="0" u="none" strike="noStrike" dirty="0">
              <a:solidFill>
                <a:srgbClr val="000000"/>
              </a:solidFill>
              <a:effectLst/>
              <a:latin typeface="Candara" panose="020E0502030303020204" pitchFamily="34" charset="0"/>
            </a:endParaRPr>
          </a:p>
          <a:p>
            <a:pPr marL="400050" indent="-285750" algn="just">
              <a:spcBef>
                <a:spcPts val="0"/>
              </a:spcBef>
              <a:spcAft>
                <a:spcPts val="0"/>
              </a:spcAft>
              <a:buFont typeface="Arial" panose="020B0604020202020204" pitchFamily="34" charset="0"/>
              <a:buChar char="•"/>
            </a:pPr>
            <a:r>
              <a:rPr lang="en-US" dirty="0">
                <a:solidFill>
                  <a:srgbClr val="000000"/>
                </a:solidFill>
                <a:latin typeface="Candara" panose="020E0502030303020204" pitchFamily="34" charset="0"/>
              </a:rPr>
              <a:t>The Quiz Analysis feature will analyze their performance and provide useful statistics so they are aware of which subject areas they need to improve on.</a:t>
            </a:r>
          </a:p>
          <a:p>
            <a:pPr marL="400050" indent="-285750" algn="just">
              <a:spcBef>
                <a:spcPts val="0"/>
              </a:spcBef>
              <a:spcAft>
                <a:spcPts val="0"/>
              </a:spcAft>
              <a:buFont typeface="Arial" panose="020B0604020202020204" pitchFamily="34" charset="0"/>
              <a:buChar char="•"/>
            </a:pPr>
            <a:endParaRPr lang="en-US" dirty="0">
              <a:solidFill>
                <a:srgbClr val="000000"/>
              </a:solidFill>
              <a:effectLst/>
              <a:latin typeface="Candara" panose="020E0502030303020204" pitchFamily="34" charset="0"/>
            </a:endParaRPr>
          </a:p>
          <a:p>
            <a:pPr marL="400050" indent="-285750" algn="just">
              <a:spcBef>
                <a:spcPts val="0"/>
              </a:spcBef>
              <a:spcAft>
                <a:spcPts val="0"/>
              </a:spcAft>
              <a:buFont typeface="Arial" panose="020B0604020202020204" pitchFamily="34" charset="0"/>
              <a:buChar char="•"/>
            </a:pPr>
            <a:r>
              <a:rPr lang="en-US" dirty="0">
                <a:solidFill>
                  <a:srgbClr val="000000"/>
                </a:solidFill>
                <a:effectLst/>
                <a:latin typeface="Candara" panose="020E0502030303020204" pitchFamily="34" charset="0"/>
              </a:rPr>
              <a:t>The </a:t>
            </a:r>
            <a:r>
              <a:rPr lang="en-US" dirty="0">
                <a:solidFill>
                  <a:srgbClr val="000000"/>
                </a:solidFill>
                <a:latin typeface="Candara" panose="020E0502030303020204" pitchFamily="34" charset="0"/>
              </a:rPr>
              <a:t>Interview Guide will provide information of all top companies and their specific requirements, hence helping them set a goal and working towards fulfilling it.</a:t>
            </a:r>
          </a:p>
          <a:p>
            <a:pPr marL="400050" indent="-285750" algn="just">
              <a:spcBef>
                <a:spcPts val="0"/>
              </a:spcBef>
              <a:spcAft>
                <a:spcPts val="0"/>
              </a:spcAft>
              <a:buFont typeface="Arial" panose="020B0604020202020204" pitchFamily="34" charset="0"/>
              <a:buChar char="•"/>
            </a:pPr>
            <a:endParaRPr lang="en-US" dirty="0">
              <a:solidFill>
                <a:srgbClr val="000000"/>
              </a:solidFill>
              <a:effectLst/>
              <a:latin typeface="Candara" panose="020E0502030303020204" pitchFamily="34" charset="0"/>
            </a:endParaRPr>
          </a:p>
          <a:p>
            <a:pPr marL="400050" indent="-285750" algn="just">
              <a:spcBef>
                <a:spcPts val="0"/>
              </a:spcBef>
              <a:spcAft>
                <a:spcPts val="0"/>
              </a:spcAft>
              <a:buFont typeface="Arial" panose="020B0604020202020204" pitchFamily="34" charset="0"/>
              <a:buChar char="•"/>
            </a:pPr>
            <a:r>
              <a:rPr lang="en-US" dirty="0">
                <a:solidFill>
                  <a:srgbClr val="000000"/>
                </a:solidFill>
                <a:effectLst/>
                <a:latin typeface="Candara" panose="020E0502030303020204" pitchFamily="34" charset="0"/>
              </a:rPr>
              <a:t>The Community feature will enable them to interact with seniors and fellow students an</a:t>
            </a:r>
            <a:r>
              <a:rPr lang="en-US" dirty="0">
                <a:solidFill>
                  <a:srgbClr val="000000"/>
                </a:solidFill>
                <a:latin typeface="Candara" panose="020E0502030303020204" pitchFamily="34" charset="0"/>
              </a:rPr>
              <a:t>d hence will aid in resolving their doubts.</a:t>
            </a:r>
            <a:endParaRPr lang="en-US" dirty="0">
              <a:effectLst/>
              <a:latin typeface="Candara" panose="020E0502030303020204" pitchFamily="34" charset="0"/>
            </a:endParaRPr>
          </a:p>
          <a:p>
            <a:pPr algn="just"/>
            <a:endParaRPr lang="en-IN" dirty="0"/>
          </a:p>
        </p:txBody>
      </p:sp>
    </p:spTree>
    <p:extLst>
      <p:ext uri="{BB962C8B-B14F-4D97-AF65-F5344CB8AC3E}">
        <p14:creationId xmlns:p14="http://schemas.microsoft.com/office/powerpoint/2010/main" val="4154251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71C23-EFE4-814D-E124-10B74774E47E}"/>
              </a:ext>
            </a:extLst>
          </p:cNvPr>
          <p:cNvSpPr>
            <a:spLocks noGrp="1"/>
          </p:cNvSpPr>
          <p:nvPr>
            <p:ph type="title"/>
          </p:nvPr>
        </p:nvSpPr>
        <p:spPr>
          <a:xfrm>
            <a:off x="342900" y="445769"/>
            <a:ext cx="2400300" cy="2125981"/>
          </a:xfrm>
        </p:spPr>
        <p:txBody>
          <a:bodyPr>
            <a:normAutofit/>
          </a:bodyPr>
          <a:lstStyle/>
          <a:p>
            <a:r>
              <a:rPr lang="en-IN" sz="2400" b="1" dirty="0">
                <a:latin typeface="Bookman Old Style" panose="02050604050505020204" pitchFamily="18" charset="0"/>
              </a:rPr>
              <a:t>3. Architecture Diagram</a:t>
            </a:r>
          </a:p>
        </p:txBody>
      </p:sp>
      <p:pic>
        <p:nvPicPr>
          <p:cNvPr id="9" name="Picture 8">
            <a:extLst>
              <a:ext uri="{FF2B5EF4-FFF2-40B4-BE49-F238E27FC236}">
                <a16:creationId xmlns:a16="http://schemas.microsoft.com/office/drawing/2014/main" id="{635590A2-A962-DF3B-20ED-D0A971DF10CA}"/>
              </a:ext>
            </a:extLst>
          </p:cNvPr>
          <p:cNvPicPr>
            <a:picLocks noChangeAspect="1"/>
          </p:cNvPicPr>
          <p:nvPr/>
        </p:nvPicPr>
        <p:blipFill>
          <a:blip r:embed="rId2"/>
          <a:stretch>
            <a:fillRect/>
          </a:stretch>
        </p:blipFill>
        <p:spPr>
          <a:xfrm>
            <a:off x="4334823" y="0"/>
            <a:ext cx="3536530" cy="5143500"/>
          </a:xfrm>
          <a:prstGeom prst="rect">
            <a:avLst/>
          </a:prstGeom>
        </p:spPr>
      </p:pic>
    </p:spTree>
    <p:extLst>
      <p:ext uri="{BB962C8B-B14F-4D97-AF65-F5344CB8AC3E}">
        <p14:creationId xmlns:p14="http://schemas.microsoft.com/office/powerpoint/2010/main" val="1247718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201C5-3DD9-F243-9255-62C2623B1ABB}"/>
              </a:ext>
            </a:extLst>
          </p:cNvPr>
          <p:cNvSpPr>
            <a:spLocks noGrp="1"/>
          </p:cNvSpPr>
          <p:nvPr>
            <p:ph type="title"/>
          </p:nvPr>
        </p:nvSpPr>
        <p:spPr/>
        <p:txBody>
          <a:bodyPr/>
          <a:lstStyle/>
          <a:p>
            <a:pPr algn="ctr"/>
            <a:r>
              <a:rPr lang="en-IN" sz="3600" b="1" dirty="0">
                <a:latin typeface="Bookman Old Style" panose="02050604050505020204" pitchFamily="18" charset="0"/>
              </a:rPr>
              <a:t>4. UML Diagrams</a:t>
            </a:r>
            <a:endParaRPr lang="en-IN" b="1"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157D068E-543A-5A99-807C-AD4D1B5DEF56}"/>
              </a:ext>
            </a:extLst>
          </p:cNvPr>
          <p:cNvSpPr>
            <a:spLocks noGrp="1"/>
          </p:cNvSpPr>
          <p:nvPr>
            <p:ph idx="1"/>
          </p:nvPr>
        </p:nvSpPr>
        <p:spPr/>
        <p:txBody>
          <a:bodyPr>
            <a:normAutofit/>
          </a:bodyPr>
          <a:lstStyle/>
          <a:p>
            <a:pPr algn="ctr"/>
            <a:endParaRPr lang="en-IN" sz="1000" dirty="0"/>
          </a:p>
          <a:p>
            <a:pPr algn="ctr"/>
            <a:r>
              <a:rPr lang="en-IN" sz="1800" b="1" dirty="0">
                <a:latin typeface="Candara" panose="020E0502030303020204" pitchFamily="34" charset="0"/>
              </a:rPr>
              <a:t>4.1. Data Flow Diagram</a:t>
            </a:r>
          </a:p>
          <a:p>
            <a:pPr algn="ctr"/>
            <a:r>
              <a:rPr lang="en-IN" sz="1800" b="1" dirty="0">
                <a:latin typeface="Candara" panose="020E0502030303020204" pitchFamily="34" charset="0"/>
              </a:rPr>
              <a:t>4.2. Use Case Diagram</a:t>
            </a:r>
          </a:p>
          <a:p>
            <a:pPr algn="ctr"/>
            <a:r>
              <a:rPr lang="en-IN" sz="1800" b="1" dirty="0">
                <a:latin typeface="Candara" panose="020E0502030303020204" pitchFamily="34" charset="0"/>
              </a:rPr>
              <a:t>4.3. Sequence Diagram</a:t>
            </a:r>
          </a:p>
          <a:p>
            <a:pPr algn="ctr"/>
            <a:r>
              <a:rPr lang="en-IN" sz="1800" b="1" dirty="0">
                <a:latin typeface="Candara" panose="020E0502030303020204" pitchFamily="34" charset="0"/>
              </a:rPr>
              <a:t>4.4. Activity Diagram</a:t>
            </a:r>
          </a:p>
          <a:p>
            <a:pPr algn="ctr"/>
            <a:r>
              <a:rPr lang="en-IN" dirty="0"/>
              <a:t> </a:t>
            </a:r>
          </a:p>
          <a:p>
            <a:pPr algn="ctr"/>
            <a:endParaRPr lang="en-IN" dirty="0"/>
          </a:p>
        </p:txBody>
      </p:sp>
    </p:spTree>
    <p:extLst>
      <p:ext uri="{BB962C8B-B14F-4D97-AF65-F5344CB8AC3E}">
        <p14:creationId xmlns:p14="http://schemas.microsoft.com/office/powerpoint/2010/main" val="3094659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71C23-EFE4-814D-E124-10B74774E47E}"/>
              </a:ext>
            </a:extLst>
          </p:cNvPr>
          <p:cNvSpPr>
            <a:spLocks noGrp="1"/>
          </p:cNvSpPr>
          <p:nvPr>
            <p:ph type="title"/>
          </p:nvPr>
        </p:nvSpPr>
        <p:spPr>
          <a:xfrm>
            <a:off x="342900" y="445768"/>
            <a:ext cx="2400300" cy="1765804"/>
          </a:xfrm>
        </p:spPr>
        <p:txBody>
          <a:bodyPr>
            <a:normAutofit/>
          </a:bodyPr>
          <a:lstStyle/>
          <a:p>
            <a:r>
              <a:rPr lang="en-IN" b="1" dirty="0">
                <a:latin typeface="Bookman Old Style" panose="02050604050505020204" pitchFamily="18" charset="0"/>
              </a:rPr>
              <a:t>4.1.</a:t>
            </a:r>
            <a:br>
              <a:rPr lang="en-IN" b="1" dirty="0">
                <a:latin typeface="Bookman Old Style" panose="02050604050505020204" pitchFamily="18" charset="0"/>
              </a:rPr>
            </a:br>
            <a:r>
              <a:rPr lang="en-IN" b="1" dirty="0">
                <a:latin typeface="Bookman Old Style" panose="02050604050505020204" pitchFamily="18" charset="0"/>
              </a:rPr>
              <a:t>Data Flow          Diagram</a:t>
            </a:r>
          </a:p>
        </p:txBody>
      </p:sp>
      <p:sp>
        <p:nvSpPr>
          <p:cNvPr id="4" name="Text Placeholder 3">
            <a:extLst>
              <a:ext uri="{FF2B5EF4-FFF2-40B4-BE49-F238E27FC236}">
                <a16:creationId xmlns:a16="http://schemas.microsoft.com/office/drawing/2014/main" id="{4F2A83C2-1361-ED6C-8AB1-937504127D5D}"/>
              </a:ext>
            </a:extLst>
          </p:cNvPr>
          <p:cNvSpPr>
            <a:spLocks noGrp="1"/>
          </p:cNvSpPr>
          <p:nvPr>
            <p:ph type="body" sz="half" idx="2"/>
          </p:nvPr>
        </p:nvSpPr>
        <p:spPr>
          <a:xfrm>
            <a:off x="342900" y="2602922"/>
            <a:ext cx="2400300" cy="2125981"/>
          </a:xfrm>
        </p:spPr>
        <p:txBody>
          <a:bodyPr>
            <a:normAutofit fontScale="85000" lnSpcReduction="10000"/>
          </a:bodyPr>
          <a:lstStyle/>
          <a:p>
            <a:pPr algn="just" rtl="0">
              <a:spcBef>
                <a:spcPts val="0"/>
              </a:spcBef>
              <a:spcAft>
                <a:spcPts val="0"/>
              </a:spcAft>
            </a:pPr>
            <a:r>
              <a:rPr lang="en-US" sz="1800" b="0" i="0" u="none" strike="noStrike" dirty="0">
                <a:solidFill>
                  <a:schemeClr val="bg1"/>
                </a:solidFill>
                <a:effectLst/>
              </a:rPr>
              <a:t>Data Flow Diagram is a basic overview of the whole system or process being analyzed or modeled. It's designed to be an at-a-glance view, showing the system as a single high-level process, with its relationship to external entities.</a:t>
            </a:r>
            <a:endParaRPr lang="en-US" b="0" dirty="0">
              <a:solidFill>
                <a:schemeClr val="bg1"/>
              </a:solidFill>
              <a:effectLst/>
            </a:endParaRPr>
          </a:p>
          <a:p>
            <a:br>
              <a:rPr lang="en-US" dirty="0">
                <a:solidFill>
                  <a:schemeClr val="bg1"/>
                </a:solidFill>
              </a:rPr>
            </a:br>
            <a:endParaRPr lang="en-IN" dirty="0">
              <a:solidFill>
                <a:schemeClr val="bg1"/>
              </a:solidFill>
            </a:endParaRPr>
          </a:p>
        </p:txBody>
      </p:sp>
      <p:pic>
        <p:nvPicPr>
          <p:cNvPr id="14" name="Picture 13">
            <a:extLst>
              <a:ext uri="{FF2B5EF4-FFF2-40B4-BE49-F238E27FC236}">
                <a16:creationId xmlns:a16="http://schemas.microsoft.com/office/drawing/2014/main" id="{CEBC429E-2C10-F2A2-7C70-C61EA54F6C99}"/>
              </a:ext>
            </a:extLst>
          </p:cNvPr>
          <p:cNvPicPr>
            <a:picLocks noChangeAspect="1"/>
          </p:cNvPicPr>
          <p:nvPr/>
        </p:nvPicPr>
        <p:blipFill>
          <a:blip r:embed="rId2"/>
          <a:stretch>
            <a:fillRect/>
          </a:stretch>
        </p:blipFill>
        <p:spPr>
          <a:xfrm>
            <a:off x="3801583" y="263975"/>
            <a:ext cx="4794605" cy="1111170"/>
          </a:xfrm>
          <a:prstGeom prst="rect">
            <a:avLst/>
          </a:prstGeom>
        </p:spPr>
      </p:pic>
      <p:pic>
        <p:nvPicPr>
          <p:cNvPr id="16" name="Picture 15">
            <a:extLst>
              <a:ext uri="{FF2B5EF4-FFF2-40B4-BE49-F238E27FC236}">
                <a16:creationId xmlns:a16="http://schemas.microsoft.com/office/drawing/2014/main" id="{5DAA4DAF-1BE9-74E0-2006-1F597BF82E60}"/>
              </a:ext>
            </a:extLst>
          </p:cNvPr>
          <p:cNvPicPr>
            <a:picLocks noChangeAspect="1"/>
          </p:cNvPicPr>
          <p:nvPr/>
        </p:nvPicPr>
        <p:blipFill>
          <a:blip r:embed="rId3"/>
          <a:stretch>
            <a:fillRect/>
          </a:stretch>
        </p:blipFill>
        <p:spPr>
          <a:xfrm>
            <a:off x="4178013" y="1470105"/>
            <a:ext cx="4041743" cy="3673395"/>
          </a:xfrm>
          <a:prstGeom prst="rect">
            <a:avLst/>
          </a:prstGeom>
        </p:spPr>
      </p:pic>
    </p:spTree>
    <p:extLst>
      <p:ext uri="{BB962C8B-B14F-4D97-AF65-F5344CB8AC3E}">
        <p14:creationId xmlns:p14="http://schemas.microsoft.com/office/powerpoint/2010/main" val="238505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71C23-EFE4-814D-E124-10B74774E47E}"/>
              </a:ext>
            </a:extLst>
          </p:cNvPr>
          <p:cNvSpPr>
            <a:spLocks noGrp="1"/>
          </p:cNvSpPr>
          <p:nvPr>
            <p:ph type="title"/>
          </p:nvPr>
        </p:nvSpPr>
        <p:spPr>
          <a:xfrm>
            <a:off x="342900" y="445770"/>
            <a:ext cx="2400300" cy="1624036"/>
          </a:xfrm>
        </p:spPr>
        <p:txBody>
          <a:bodyPr>
            <a:normAutofit/>
          </a:bodyPr>
          <a:lstStyle/>
          <a:p>
            <a:r>
              <a:rPr lang="en-IN" b="1" dirty="0">
                <a:latin typeface="Bookman Old Style" panose="02050604050505020204" pitchFamily="18" charset="0"/>
              </a:rPr>
              <a:t>4.2.</a:t>
            </a:r>
            <a:br>
              <a:rPr lang="en-IN" b="1" dirty="0">
                <a:latin typeface="Bookman Old Style" panose="02050604050505020204" pitchFamily="18" charset="0"/>
              </a:rPr>
            </a:br>
            <a:r>
              <a:rPr lang="en-IN" b="1" dirty="0">
                <a:latin typeface="Bookman Old Style" panose="02050604050505020204" pitchFamily="18" charset="0"/>
              </a:rPr>
              <a:t>Use Case</a:t>
            </a:r>
          </a:p>
        </p:txBody>
      </p:sp>
      <p:sp>
        <p:nvSpPr>
          <p:cNvPr id="4" name="Text Placeholder 3">
            <a:extLst>
              <a:ext uri="{FF2B5EF4-FFF2-40B4-BE49-F238E27FC236}">
                <a16:creationId xmlns:a16="http://schemas.microsoft.com/office/drawing/2014/main" id="{4F2A83C2-1361-ED6C-8AB1-937504127D5D}"/>
              </a:ext>
            </a:extLst>
          </p:cNvPr>
          <p:cNvSpPr>
            <a:spLocks noGrp="1"/>
          </p:cNvSpPr>
          <p:nvPr>
            <p:ph type="body" sz="half" idx="2"/>
          </p:nvPr>
        </p:nvSpPr>
        <p:spPr>
          <a:xfrm>
            <a:off x="342900" y="2488020"/>
            <a:ext cx="2400300" cy="2240884"/>
          </a:xfrm>
        </p:spPr>
        <p:txBody>
          <a:bodyPr>
            <a:normAutofit fontScale="85000" lnSpcReduction="10000"/>
          </a:bodyPr>
          <a:lstStyle/>
          <a:p>
            <a:pPr marR="123825" algn="just" rtl="0">
              <a:spcBef>
                <a:spcPts val="0"/>
              </a:spcBef>
              <a:spcAft>
                <a:spcPts val="0"/>
              </a:spcAft>
            </a:pPr>
            <a:r>
              <a:rPr lang="en-US" sz="1800" b="0" i="0" u="none" strike="noStrike" dirty="0">
                <a:solidFill>
                  <a:schemeClr val="bg1"/>
                </a:solidFill>
                <a:effectLst/>
              </a:rPr>
              <a:t>A use case diagram is a graphical depiction of a user's possible interactions with a system. </a:t>
            </a:r>
            <a:r>
              <a:rPr lang="en-US" sz="1800" dirty="0">
                <a:solidFill>
                  <a:schemeClr val="bg1"/>
                </a:solidFill>
              </a:rPr>
              <a:t>It</a:t>
            </a:r>
            <a:r>
              <a:rPr lang="en-US" sz="1800" b="0" i="0" u="none" strike="noStrike" dirty="0">
                <a:solidFill>
                  <a:schemeClr val="bg1"/>
                </a:solidFill>
                <a:effectLst/>
              </a:rPr>
              <a:t> shows various use cases and different types of users the system has. The use cases are represented by either circles or ellipses.</a:t>
            </a:r>
            <a:endParaRPr lang="en-US" b="0" dirty="0">
              <a:solidFill>
                <a:schemeClr val="bg1"/>
              </a:solidFill>
              <a:effectLst/>
            </a:endParaRPr>
          </a:p>
          <a:p>
            <a:br>
              <a:rPr lang="en-US" dirty="0">
                <a:solidFill>
                  <a:schemeClr val="bg1"/>
                </a:solidFill>
              </a:rPr>
            </a:br>
            <a:endParaRPr lang="en-IN" dirty="0">
              <a:solidFill>
                <a:schemeClr val="bg1"/>
              </a:solidFill>
            </a:endParaRPr>
          </a:p>
        </p:txBody>
      </p:sp>
      <p:pic>
        <p:nvPicPr>
          <p:cNvPr id="18" name="Picture 17">
            <a:extLst>
              <a:ext uri="{FF2B5EF4-FFF2-40B4-BE49-F238E27FC236}">
                <a16:creationId xmlns:a16="http://schemas.microsoft.com/office/drawing/2014/main" id="{31ABFC95-F228-6499-B57F-9B957DB73299}"/>
              </a:ext>
            </a:extLst>
          </p:cNvPr>
          <p:cNvPicPr>
            <a:picLocks noChangeAspect="1"/>
          </p:cNvPicPr>
          <p:nvPr/>
        </p:nvPicPr>
        <p:blipFill>
          <a:blip r:embed="rId2"/>
          <a:stretch>
            <a:fillRect/>
          </a:stretch>
        </p:blipFill>
        <p:spPr>
          <a:xfrm>
            <a:off x="3171050" y="815539"/>
            <a:ext cx="5893723" cy="3512421"/>
          </a:xfrm>
          <a:prstGeom prst="rect">
            <a:avLst/>
          </a:prstGeom>
        </p:spPr>
      </p:pic>
    </p:spTree>
    <p:extLst>
      <p:ext uri="{BB962C8B-B14F-4D97-AF65-F5344CB8AC3E}">
        <p14:creationId xmlns:p14="http://schemas.microsoft.com/office/powerpoint/2010/main" val="3672284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71C23-EFE4-814D-E124-10B74774E47E}"/>
              </a:ext>
            </a:extLst>
          </p:cNvPr>
          <p:cNvSpPr>
            <a:spLocks noGrp="1"/>
          </p:cNvSpPr>
          <p:nvPr>
            <p:ph type="title"/>
          </p:nvPr>
        </p:nvSpPr>
        <p:spPr>
          <a:xfrm>
            <a:off x="342900" y="445769"/>
            <a:ext cx="2400300" cy="1680743"/>
          </a:xfrm>
        </p:spPr>
        <p:txBody>
          <a:bodyPr>
            <a:normAutofit/>
          </a:bodyPr>
          <a:lstStyle/>
          <a:p>
            <a:r>
              <a:rPr lang="en-IN" b="1" dirty="0">
                <a:latin typeface="Bookman Old Style" panose="02050604050505020204" pitchFamily="18" charset="0"/>
              </a:rPr>
              <a:t>4.3.</a:t>
            </a:r>
            <a:br>
              <a:rPr lang="en-IN" b="1" dirty="0">
                <a:latin typeface="Bookman Old Style" panose="02050604050505020204" pitchFamily="18" charset="0"/>
              </a:rPr>
            </a:br>
            <a:r>
              <a:rPr lang="en-IN" b="1" dirty="0">
                <a:latin typeface="Bookman Old Style" panose="02050604050505020204" pitchFamily="18" charset="0"/>
              </a:rPr>
              <a:t>Sequence          Diagram</a:t>
            </a:r>
          </a:p>
        </p:txBody>
      </p:sp>
      <p:sp>
        <p:nvSpPr>
          <p:cNvPr id="4" name="Text Placeholder 3">
            <a:extLst>
              <a:ext uri="{FF2B5EF4-FFF2-40B4-BE49-F238E27FC236}">
                <a16:creationId xmlns:a16="http://schemas.microsoft.com/office/drawing/2014/main" id="{4F2A83C2-1361-ED6C-8AB1-937504127D5D}"/>
              </a:ext>
            </a:extLst>
          </p:cNvPr>
          <p:cNvSpPr>
            <a:spLocks noGrp="1"/>
          </p:cNvSpPr>
          <p:nvPr>
            <p:ph type="body" sz="half" idx="2"/>
          </p:nvPr>
        </p:nvSpPr>
        <p:spPr>
          <a:xfrm>
            <a:off x="342900" y="2571750"/>
            <a:ext cx="2400300" cy="2157153"/>
          </a:xfrm>
        </p:spPr>
        <p:txBody>
          <a:bodyPr>
            <a:normAutofit/>
          </a:bodyPr>
          <a:lstStyle/>
          <a:p>
            <a:pPr algn="just"/>
            <a:r>
              <a:rPr lang="en-US" sz="1400" b="0" i="0" strike="noStrike" dirty="0">
                <a:solidFill>
                  <a:schemeClr val="bg1"/>
                </a:solidFill>
                <a:effectLst/>
              </a:rPr>
              <a:t>A </a:t>
            </a:r>
            <a:r>
              <a:rPr lang="en-US" sz="1400" i="0" strike="noStrike" dirty="0">
                <a:solidFill>
                  <a:schemeClr val="bg1"/>
                </a:solidFill>
                <a:effectLst/>
              </a:rPr>
              <a:t>sequence</a:t>
            </a:r>
            <a:r>
              <a:rPr lang="en-US" sz="1400" b="1" i="0" strike="noStrike" dirty="0">
                <a:solidFill>
                  <a:schemeClr val="bg1"/>
                </a:solidFill>
                <a:effectLst/>
              </a:rPr>
              <a:t> </a:t>
            </a:r>
            <a:r>
              <a:rPr lang="en-US" sz="1400" i="0" strike="noStrike" dirty="0">
                <a:solidFill>
                  <a:schemeClr val="bg1"/>
                </a:solidFill>
                <a:effectLst/>
              </a:rPr>
              <a:t>diagram</a:t>
            </a:r>
            <a:r>
              <a:rPr lang="en-US" sz="1400" b="0" i="0" strike="noStrike" dirty="0">
                <a:solidFill>
                  <a:schemeClr val="bg1"/>
                </a:solidFill>
                <a:effectLst/>
              </a:rPr>
              <a:t> shows </a:t>
            </a:r>
            <a:r>
              <a:rPr lang="en-US" sz="1400" dirty="0">
                <a:solidFill>
                  <a:schemeClr val="bg1"/>
                </a:solidFill>
              </a:rPr>
              <a:t>process </a:t>
            </a:r>
            <a:r>
              <a:rPr lang="en-US" sz="1400" b="0" i="0" strike="noStrike" dirty="0">
                <a:solidFill>
                  <a:schemeClr val="bg1"/>
                </a:solidFill>
                <a:effectLst/>
              </a:rPr>
              <a:t>interactions arranged in time sequence </a:t>
            </a:r>
            <a:r>
              <a:rPr lang="en-US" sz="1400" dirty="0">
                <a:solidFill>
                  <a:schemeClr val="bg1"/>
                </a:solidFill>
              </a:rPr>
              <a:t>of the project.</a:t>
            </a:r>
            <a:r>
              <a:rPr lang="en-US" sz="1400" b="0" i="0" strike="noStrike" dirty="0">
                <a:solidFill>
                  <a:schemeClr val="bg1"/>
                </a:solidFill>
                <a:effectLst/>
              </a:rPr>
              <a:t> It depicts the processes involved and the sequence of messages exchanged between the processes needed to carry out the functionality.</a:t>
            </a:r>
            <a:endParaRPr lang="en-IN" sz="900" dirty="0">
              <a:solidFill>
                <a:schemeClr val="bg1"/>
              </a:solidFill>
            </a:endParaRPr>
          </a:p>
        </p:txBody>
      </p:sp>
      <p:pic>
        <p:nvPicPr>
          <p:cNvPr id="14" name="Picture 13">
            <a:extLst>
              <a:ext uri="{FF2B5EF4-FFF2-40B4-BE49-F238E27FC236}">
                <a16:creationId xmlns:a16="http://schemas.microsoft.com/office/drawing/2014/main" id="{3A5FD161-762D-E7C8-0286-47876287B1C6}"/>
              </a:ext>
            </a:extLst>
          </p:cNvPr>
          <p:cNvPicPr>
            <a:picLocks noChangeAspect="1"/>
          </p:cNvPicPr>
          <p:nvPr/>
        </p:nvPicPr>
        <p:blipFill>
          <a:blip r:embed="rId2"/>
          <a:stretch>
            <a:fillRect/>
          </a:stretch>
        </p:blipFill>
        <p:spPr>
          <a:xfrm>
            <a:off x="3845497" y="98990"/>
            <a:ext cx="4633912" cy="4945520"/>
          </a:xfrm>
          <a:prstGeom prst="rect">
            <a:avLst/>
          </a:prstGeom>
        </p:spPr>
      </p:pic>
    </p:spTree>
    <p:extLst>
      <p:ext uri="{BB962C8B-B14F-4D97-AF65-F5344CB8AC3E}">
        <p14:creationId xmlns:p14="http://schemas.microsoft.com/office/powerpoint/2010/main" val="1474852794"/>
      </p:ext>
    </p:extLst>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46464A"/>
      </a:dk2>
      <a:lt2>
        <a:srgbClr val="D1D9E1"/>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BAB94BD4-5D6D-4148-AB57-A4CCF1FD4E0C}"/>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1068</TotalTime>
  <Words>798</Words>
  <Application>Microsoft Office PowerPoint</Application>
  <PresentationFormat>On-screen Show (16:9)</PresentationFormat>
  <Paragraphs>90</Paragraphs>
  <Slides>22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Bell MT</vt:lpstr>
      <vt:lpstr>Bookman Old Style</vt:lpstr>
      <vt:lpstr>Calibri</vt:lpstr>
      <vt:lpstr>Calibri Light</vt:lpstr>
      <vt:lpstr>Californian FB</vt:lpstr>
      <vt:lpstr>Candara</vt:lpstr>
      <vt:lpstr>Retrospect</vt:lpstr>
      <vt:lpstr>PowerPoint Presentation</vt:lpstr>
      <vt:lpstr>Overview</vt:lpstr>
      <vt:lpstr>1. Problem Statement</vt:lpstr>
      <vt:lpstr>2.Objectives</vt:lpstr>
      <vt:lpstr>3. Architecture Diagram</vt:lpstr>
      <vt:lpstr>4. UML Diagrams</vt:lpstr>
      <vt:lpstr>4.1. Data Flow          Diagram</vt:lpstr>
      <vt:lpstr>4.2. Use Case</vt:lpstr>
      <vt:lpstr>4.3. Sequence          Diagram</vt:lpstr>
      <vt:lpstr>4.4. Activity         Diagram</vt:lpstr>
      <vt:lpstr>5. List Of Modules</vt:lpstr>
      <vt:lpstr>6. Technology Stack</vt:lpstr>
      <vt:lpstr>7.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8.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Samradnyee</dc:creator>
  <cp:lastModifiedBy>Samradnyee Shinde</cp:lastModifiedBy>
  <cp:revision>70</cp:revision>
  <dcterms:modified xsi:type="dcterms:W3CDTF">2022-11-03T17:43:27Z</dcterms:modified>
</cp:coreProperties>
</file>